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9"/>
  </p:notesMasterIdLst>
  <p:handoutMasterIdLst>
    <p:handoutMasterId r:id="rId100"/>
  </p:handoutMasterIdLst>
  <p:sldIdLst>
    <p:sldId id="256" r:id="rId2"/>
    <p:sldId id="308" r:id="rId3"/>
    <p:sldId id="398" r:id="rId4"/>
    <p:sldId id="391" r:id="rId5"/>
    <p:sldId id="350" r:id="rId6"/>
    <p:sldId id="392" r:id="rId7"/>
    <p:sldId id="346" r:id="rId8"/>
    <p:sldId id="393" r:id="rId9"/>
    <p:sldId id="399" r:id="rId10"/>
    <p:sldId id="402" r:id="rId11"/>
    <p:sldId id="400" r:id="rId12"/>
    <p:sldId id="403" r:id="rId13"/>
    <p:sldId id="351" r:id="rId14"/>
    <p:sldId id="352" r:id="rId15"/>
    <p:sldId id="309" r:id="rId16"/>
    <p:sldId id="306" r:id="rId17"/>
    <p:sldId id="311" r:id="rId18"/>
    <p:sldId id="314" r:id="rId19"/>
    <p:sldId id="404" r:id="rId20"/>
    <p:sldId id="353" r:id="rId21"/>
    <p:sldId id="347" r:id="rId22"/>
    <p:sldId id="354" r:id="rId23"/>
    <p:sldId id="407" r:id="rId24"/>
    <p:sldId id="406" r:id="rId25"/>
    <p:sldId id="405" r:id="rId26"/>
    <p:sldId id="257" r:id="rId27"/>
    <p:sldId id="367" r:id="rId28"/>
    <p:sldId id="395" r:id="rId29"/>
    <p:sldId id="397" r:id="rId30"/>
    <p:sldId id="396" r:id="rId31"/>
    <p:sldId id="390" r:id="rId32"/>
    <p:sldId id="382" r:id="rId33"/>
    <p:sldId id="368" r:id="rId34"/>
    <p:sldId id="356" r:id="rId35"/>
    <p:sldId id="357" r:id="rId36"/>
    <p:sldId id="258" r:id="rId37"/>
    <p:sldId id="302" r:id="rId38"/>
    <p:sldId id="293" r:id="rId39"/>
    <p:sldId id="383" r:id="rId40"/>
    <p:sldId id="294" r:id="rId41"/>
    <p:sldId id="384" r:id="rId42"/>
    <p:sldId id="385" r:id="rId43"/>
    <p:sldId id="261" r:id="rId44"/>
    <p:sldId id="303" r:id="rId45"/>
    <p:sldId id="388" r:id="rId46"/>
    <p:sldId id="300" r:id="rId47"/>
    <p:sldId id="386" r:id="rId48"/>
    <p:sldId id="369" r:id="rId49"/>
    <p:sldId id="375" r:id="rId50"/>
    <p:sldId id="370" r:id="rId51"/>
    <p:sldId id="409" r:id="rId52"/>
    <p:sldId id="371" r:id="rId53"/>
    <p:sldId id="380" r:id="rId54"/>
    <p:sldId id="376" r:id="rId55"/>
    <p:sldId id="414" r:id="rId56"/>
    <p:sldId id="415" r:id="rId57"/>
    <p:sldId id="416" r:id="rId58"/>
    <p:sldId id="417" r:id="rId59"/>
    <p:sldId id="418" r:id="rId60"/>
    <p:sldId id="419" r:id="rId61"/>
    <p:sldId id="420" r:id="rId62"/>
    <p:sldId id="421" r:id="rId63"/>
    <p:sldId id="422" r:id="rId64"/>
    <p:sldId id="372" r:id="rId65"/>
    <p:sldId id="381" r:id="rId66"/>
    <p:sldId id="373" r:id="rId67"/>
    <p:sldId id="262" r:id="rId68"/>
    <p:sldId id="297" r:id="rId69"/>
    <p:sldId id="263" r:id="rId70"/>
    <p:sldId id="336" r:id="rId71"/>
    <p:sldId id="378" r:id="rId72"/>
    <p:sldId id="377" r:id="rId73"/>
    <p:sldId id="389" r:id="rId74"/>
    <p:sldId id="358" r:id="rId75"/>
    <p:sldId id="320" r:id="rId76"/>
    <p:sldId id="326" r:id="rId77"/>
    <p:sldId id="359" r:id="rId78"/>
    <p:sldId id="321" r:id="rId79"/>
    <p:sldId id="327" r:id="rId80"/>
    <p:sldId id="324" r:id="rId81"/>
    <p:sldId id="316" r:id="rId82"/>
    <p:sldId id="374" r:id="rId83"/>
    <p:sldId id="360" r:id="rId84"/>
    <p:sldId id="364" r:id="rId85"/>
    <p:sldId id="361" r:id="rId86"/>
    <p:sldId id="365" r:id="rId87"/>
    <p:sldId id="366" r:id="rId88"/>
    <p:sldId id="362" r:id="rId89"/>
    <p:sldId id="363" r:id="rId90"/>
    <p:sldId id="335" r:id="rId91"/>
    <p:sldId id="296" r:id="rId92"/>
    <p:sldId id="423" r:id="rId93"/>
    <p:sldId id="424" r:id="rId94"/>
    <p:sldId id="425" r:id="rId95"/>
    <p:sldId id="426" r:id="rId96"/>
    <p:sldId id="427" r:id="rId97"/>
    <p:sldId id="408" r:id="rId98"/>
  </p:sldIdLst>
  <p:sldSz cx="9144000" cy="6858000" type="screen4x3"/>
  <p:notesSz cx="6858000" cy="9144000"/>
  <p:defaultTextStyle>
    <a:defPPr>
      <a:defRPr lang="en-GB"/>
    </a:defPPr>
    <a:lvl1pPr algn="l" rtl="0" eaLnBrk="0" fontAlgn="base" hangingPunct="0">
      <a:spcBef>
        <a:spcPct val="0"/>
      </a:spcBef>
      <a:spcAft>
        <a:spcPct val="0"/>
      </a:spcAft>
      <a:defRPr sz="1200" kern="1200">
        <a:solidFill>
          <a:schemeClr val="tx1"/>
        </a:solidFill>
        <a:latin typeface="Times" charset="0"/>
        <a:ea typeface="+mn-ea"/>
        <a:cs typeface="+mn-cs"/>
      </a:defRPr>
    </a:lvl1pPr>
    <a:lvl2pPr marL="457200" algn="l" rtl="0" eaLnBrk="0" fontAlgn="base" hangingPunct="0">
      <a:spcBef>
        <a:spcPct val="0"/>
      </a:spcBef>
      <a:spcAft>
        <a:spcPct val="0"/>
      </a:spcAft>
      <a:defRPr sz="1200" kern="1200">
        <a:solidFill>
          <a:schemeClr val="tx1"/>
        </a:solidFill>
        <a:latin typeface="Times" charset="0"/>
        <a:ea typeface="+mn-ea"/>
        <a:cs typeface="+mn-cs"/>
      </a:defRPr>
    </a:lvl2pPr>
    <a:lvl3pPr marL="914400" algn="l" rtl="0" eaLnBrk="0" fontAlgn="base" hangingPunct="0">
      <a:spcBef>
        <a:spcPct val="0"/>
      </a:spcBef>
      <a:spcAft>
        <a:spcPct val="0"/>
      </a:spcAft>
      <a:defRPr sz="1200" kern="1200">
        <a:solidFill>
          <a:schemeClr val="tx1"/>
        </a:solidFill>
        <a:latin typeface="Times" charset="0"/>
        <a:ea typeface="+mn-ea"/>
        <a:cs typeface="+mn-cs"/>
      </a:defRPr>
    </a:lvl3pPr>
    <a:lvl4pPr marL="1371600" algn="l" rtl="0" eaLnBrk="0" fontAlgn="base" hangingPunct="0">
      <a:spcBef>
        <a:spcPct val="0"/>
      </a:spcBef>
      <a:spcAft>
        <a:spcPct val="0"/>
      </a:spcAft>
      <a:defRPr sz="1200" kern="1200">
        <a:solidFill>
          <a:schemeClr val="tx1"/>
        </a:solidFill>
        <a:latin typeface="Times" charset="0"/>
        <a:ea typeface="+mn-ea"/>
        <a:cs typeface="+mn-cs"/>
      </a:defRPr>
    </a:lvl4pPr>
    <a:lvl5pPr marL="1828800" algn="l" rtl="0" eaLnBrk="0" fontAlgn="base" hangingPunct="0">
      <a:spcBef>
        <a:spcPct val="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Times" charset="0"/>
        <a:ea typeface="+mn-ea"/>
        <a:cs typeface="+mn-cs"/>
      </a:defRPr>
    </a:lvl6pPr>
    <a:lvl7pPr marL="2743200" algn="l" defTabSz="914400" rtl="0" eaLnBrk="1" latinLnBrk="0" hangingPunct="1">
      <a:defRPr sz="1200" kern="1200">
        <a:solidFill>
          <a:schemeClr val="tx1"/>
        </a:solidFill>
        <a:latin typeface="Times" charset="0"/>
        <a:ea typeface="+mn-ea"/>
        <a:cs typeface="+mn-cs"/>
      </a:defRPr>
    </a:lvl7pPr>
    <a:lvl8pPr marL="3200400" algn="l" defTabSz="914400" rtl="0" eaLnBrk="1" latinLnBrk="0" hangingPunct="1">
      <a:defRPr sz="1200" kern="1200">
        <a:solidFill>
          <a:schemeClr val="tx1"/>
        </a:solidFill>
        <a:latin typeface="Times" charset="0"/>
        <a:ea typeface="+mn-ea"/>
        <a:cs typeface="+mn-cs"/>
      </a:defRPr>
    </a:lvl8pPr>
    <a:lvl9pPr marL="3657600" algn="l" defTabSz="914400" rtl="0" eaLnBrk="1" latinLnBrk="0" hangingPunct="1">
      <a:defRPr sz="12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800080"/>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9" autoAdjust="0"/>
    <p:restoredTop sz="90941"/>
  </p:normalViewPr>
  <p:slideViewPr>
    <p:cSldViewPr>
      <p:cViewPr varScale="1">
        <p:scale>
          <a:sx n="84" d="100"/>
          <a:sy n="84" d="100"/>
        </p:scale>
        <p:origin x="199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162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162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162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a:lvl1pPr>
          </a:lstStyle>
          <a:p>
            <a:pPr>
              <a:defRPr/>
            </a:pPr>
            <a:fld id="{26C77596-1B91-6845-8BF8-1ACF9E703D52}"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717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x-none" noProof="0"/>
              <a:t>Cliquez pour modifier les styles du texte du masque</a:t>
            </a:r>
          </a:p>
          <a:p>
            <a:pPr lvl="1"/>
            <a:r>
              <a:rPr lang="en-GB" altLang="x-none" noProof="0"/>
              <a:t>Deuxième niveau</a:t>
            </a:r>
          </a:p>
          <a:p>
            <a:pPr lvl="2"/>
            <a:r>
              <a:rPr lang="en-GB" altLang="x-none" noProof="0"/>
              <a:t>Troisième niveau</a:t>
            </a:r>
          </a:p>
          <a:p>
            <a:pPr lvl="3"/>
            <a:r>
              <a:rPr lang="en-GB" altLang="x-none" noProof="0"/>
              <a:t>Quatrième niveau</a:t>
            </a:r>
          </a:p>
          <a:p>
            <a:pPr lvl="4"/>
            <a:r>
              <a:rPr lang="en-GB" altLang="x-none" noProof="0"/>
              <a:t>Cinquième niveau</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a:lvl1pPr>
          </a:lstStyle>
          <a:p>
            <a:pPr>
              <a:defRPr/>
            </a:pPr>
            <a:fld id="{BC8FEA6B-36B2-D24D-8BE0-DC2AD4128A41}"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ls11-www.cs.uni-dortmund.de/people/beyer/EA-glossary/node51.html#ge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ls11-www.cs.uni-dortmund.de/people/beyer/EA-glossary/node137.html#selek"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5D82150-7A0A-914E-8DE5-158A45CC159F}" type="slidenum">
              <a:rPr lang="en-GB" altLang="x-none"/>
              <a:pPr>
                <a:defRPr/>
              </a:pPr>
              <a:t>1</a:t>
            </a:fld>
            <a:endParaRPr lang="en-GB" altLang="x-none"/>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0B40AB7-2AC0-2F47-A2D4-0F346ADEB88C}" type="slidenum">
              <a:rPr lang="en-GB" altLang="x-none"/>
              <a:pPr>
                <a:defRPr/>
              </a:pPr>
              <a:t>15</a:t>
            </a:fld>
            <a:endParaRPr lang="en-GB" altLang="x-none"/>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F693F55-C808-5643-A477-2709A352B6E4}" type="slidenum">
              <a:rPr lang="en-GB" altLang="x-none"/>
              <a:pPr>
                <a:defRPr/>
              </a:pPr>
              <a:t>16</a:t>
            </a:fld>
            <a:endParaRPr lang="en-GB" altLang="x-none"/>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2041F3-05CD-8444-8DC6-EB0B6C97E15D}" type="slidenum">
              <a:rPr lang="en-GB" altLang="x-none"/>
              <a:pPr>
                <a:defRPr/>
              </a:pPr>
              <a:t>17</a:t>
            </a:fld>
            <a:endParaRPr lang="en-GB" altLang="x-none"/>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pPr eaLnBrk="1" hangingPunct="1">
              <a:defRPr/>
            </a:pPr>
            <a:r>
              <a:rPr lang="en-GB" altLang="x-none">
                <a:latin typeface="Times-Roman" charset="0"/>
              </a:rPr>
              <a:t>Genetic drift:random process, which results in loss of diversity and </a:t>
            </a:r>
            <a:r>
              <a:rPr lang="en-GB" altLang="x-none" u="sng">
                <a:solidFill>
                  <a:srgbClr val="002AEA"/>
                </a:solidFill>
                <a:hlinkClick r:id="rId3"/>
              </a:rPr>
              <a:t>gene convergence</a:t>
            </a:r>
            <a:r>
              <a:rPr lang="en-GB" altLang="x-none">
                <a:latin typeface="Times-Roman" charset="0"/>
              </a:rPr>
              <a:t> in finite populations even without </a:t>
            </a:r>
            <a:r>
              <a:rPr lang="en-GB" altLang="x-none" u="sng">
                <a:solidFill>
                  <a:srgbClr val="002AEA"/>
                </a:solidFill>
                <a:hlinkClick r:id="rId4"/>
              </a:rPr>
              <a:t>selective pressure</a:t>
            </a:r>
            <a:r>
              <a:rPr lang="en-GB" altLang="x-none">
                <a:latin typeface="Times-Roman"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D5409D9-4982-2944-8ACC-9F2BBBF0C3A5}" type="slidenum">
              <a:rPr lang="en-GB" altLang="x-none"/>
              <a:pPr>
                <a:defRPr/>
              </a:pPr>
              <a:t>18</a:t>
            </a:fld>
            <a:endParaRPr lang="en-GB" altLang="x-none"/>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DD241A-C5CB-4B49-9062-2568444FEE22}" type="slidenum">
              <a:rPr lang="en-GB" altLang="x-none"/>
              <a:pPr>
                <a:defRPr/>
              </a:pPr>
              <a:t>20</a:t>
            </a:fld>
            <a:endParaRPr lang="en-GB" altLang="x-none"/>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1204E81-4A8F-3743-B811-51686CDECFD1}" type="slidenum">
              <a:rPr lang="en-GB" altLang="x-none"/>
              <a:pPr>
                <a:defRPr/>
              </a:pPr>
              <a:t>21</a:t>
            </a:fld>
            <a:endParaRPr lang="en-GB" altLang="x-none"/>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DA3B8A5-9119-8B4D-A46E-905A49C6A63D}" type="slidenum">
              <a:rPr lang="en-GB" altLang="x-none"/>
              <a:pPr>
                <a:defRPr/>
              </a:pPr>
              <a:t>22</a:t>
            </a:fld>
            <a:endParaRPr lang="en-GB" altLang="x-none"/>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pPr eaLnBrk="1" hangingPunct="1">
              <a:defRPr/>
            </a:pPr>
            <a:r>
              <a:rPr lang="en-GB" altLang="x-none"/>
              <a:t>Note:</a:t>
            </a:r>
          </a:p>
          <a:p>
            <a:pPr eaLnBrk="1" hangingPunct="1">
              <a:defRPr/>
            </a:pPr>
            <a:r>
              <a:rPr lang="en-GB" altLang="x-none"/>
              <a:t>Multiple substitutions can greatly obscure the actual evolutionary history of a pair of sequences.</a:t>
            </a:r>
          </a:p>
          <a:p>
            <a:pPr eaLnBrk="1" hangingPunct="1">
              <a:defRPr/>
            </a:pPr>
            <a:endParaRPr lang="en-GB" altLang="x-none"/>
          </a:p>
          <a:p>
            <a:pPr eaLnBrk="1" hangingPunct="1">
              <a:defRPr/>
            </a:pPr>
            <a:r>
              <a:rPr lang="en-GB" altLang="x-none"/>
              <a:t>The last 3 kinds of multiple substitution have potentially more serious consequences. In each case the two descendant sequences are identical, yet in no case is that similarity inherited directly from he ancestral sequence.</a:t>
            </a:r>
          </a:p>
          <a:p>
            <a:pPr eaLnBrk="1" hangingPunct="1">
              <a:defRPr/>
            </a:pPr>
            <a:endParaRPr lang="en-GB" altLang="x-none"/>
          </a:p>
          <a:p>
            <a:pPr eaLnBrk="1" hangingPunct="1">
              <a:defRPr/>
            </a:pPr>
            <a:r>
              <a:rPr lang="en-GB" altLang="x-none"/>
              <a:t>Similarity that is inherited from the ancestor is homologous similarity, whereas indepently acquired similarity is homoplasious similarity.</a:t>
            </a:r>
          </a:p>
          <a:p>
            <a:pPr eaLnBrk="1" hangingPunct="1">
              <a:defRPr/>
            </a:pPr>
            <a:r>
              <a:rPr lang="en-GB" altLang="x-none"/>
              <a:t>The occurence of homoplasy can obscure the actual number of evolutionary events: in each of the 3 last cases, the 2 descendant sequences are identical, even though between 2 and 3 substitutions have occured.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34872E1-6BA2-4D49-8C36-C18C1834C93F}" type="slidenum">
              <a:rPr lang="en-GB" altLang="x-none"/>
              <a:pPr>
                <a:defRPr/>
              </a:pPr>
              <a:t>26</a:t>
            </a:fld>
            <a:endParaRPr lang="en-GB" altLang="x-none"/>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eaLnBrk="1" hangingPunct="1">
              <a:defRPr/>
            </a:pPr>
            <a:r>
              <a:rPr lang="en-GB" altLang="x-none"/>
              <a:t>A substitutions that exchange a purine for another purine, or a pyrimidine for another pyrimidine are called transitions, and in some genes are more common than the remaining substitutions purine -&gt; pyrimidine or pyrimidine -&gt; purine (transversion).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EFB595-CC7A-2440-AFAC-8454D4AEBDB3}" type="slidenum">
              <a:rPr lang="en-GB" altLang="x-none"/>
              <a:pPr>
                <a:defRPr/>
              </a:pPr>
              <a:t>27</a:t>
            </a:fld>
            <a:endParaRPr lang="en-GB" altLang="x-none"/>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C99F994-C01E-7349-91D5-E27CF924B703}" type="slidenum">
              <a:rPr lang="en-GB" altLang="x-none"/>
              <a:pPr>
                <a:defRPr/>
              </a:pPr>
              <a:t>28</a:t>
            </a:fld>
            <a:endParaRPr lang="en-GB" altLang="x-none"/>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35B36EB-7879-0546-95E0-0C9961054ACE}" type="slidenum">
              <a:rPr lang="en-GB" altLang="x-none"/>
              <a:pPr>
                <a:defRPr/>
              </a:pPr>
              <a:t>2</a:t>
            </a:fld>
            <a:endParaRPr lang="en-GB" altLang="x-none"/>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2BFBB8-083F-194D-A3E8-3B2B612536AB}" type="slidenum">
              <a:rPr lang="en-GB" altLang="x-none"/>
              <a:pPr>
                <a:defRPr/>
              </a:pPr>
              <a:t>29</a:t>
            </a:fld>
            <a:endParaRPr lang="en-GB" altLang="x-none"/>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42F3C78-65AB-AF41-804D-5386B0EDFF37}" type="slidenum">
              <a:rPr lang="en-GB" altLang="x-none"/>
              <a:pPr>
                <a:defRPr/>
              </a:pPr>
              <a:t>30</a:t>
            </a:fld>
            <a:endParaRPr lang="en-GB" altLang="x-none"/>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B20A3CD-2C50-AA4D-870E-A26F81A8E877}" type="slidenum">
              <a:rPr lang="en-GB" altLang="x-none"/>
              <a:pPr>
                <a:defRPr/>
              </a:pPr>
              <a:t>31</a:t>
            </a:fld>
            <a:endParaRPr lang="en-GB" altLang="x-none"/>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60FE6DA-BA08-8E42-9866-0075D1829890}" type="slidenum">
              <a:rPr lang="en-GB" altLang="x-none"/>
              <a:pPr>
                <a:defRPr/>
              </a:pPr>
              <a:t>32</a:t>
            </a:fld>
            <a:endParaRPr lang="en-GB" altLang="x-none"/>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75D8B6-B02D-E349-AD4E-6B2163563F06}" type="slidenum">
              <a:rPr lang="en-GB" altLang="x-none"/>
              <a:pPr>
                <a:defRPr/>
              </a:pPr>
              <a:t>33</a:t>
            </a:fld>
            <a:endParaRPr lang="en-GB" altLang="x-none"/>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C3AE38-9D4C-D845-8DD7-3D9C20AB8F8C}" type="slidenum">
              <a:rPr lang="en-GB" altLang="x-none"/>
              <a:pPr>
                <a:defRPr/>
              </a:pPr>
              <a:t>34</a:t>
            </a:fld>
            <a:endParaRPr lang="en-GB" altLang="x-none"/>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31DEAA1-9161-7F44-99D2-F0BE88D259CD}" type="slidenum">
              <a:rPr lang="en-GB" altLang="x-none"/>
              <a:pPr>
                <a:defRPr/>
              </a:pPr>
              <a:t>35</a:t>
            </a:fld>
            <a:endParaRPr lang="en-GB" altLang="x-none"/>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5A1A1A-3E61-3F42-896F-FE32A94A5A25}" type="slidenum">
              <a:rPr lang="en-GB" altLang="x-none"/>
              <a:pPr>
                <a:defRPr/>
              </a:pPr>
              <a:t>36</a:t>
            </a:fld>
            <a:endParaRPr lang="en-GB" altLang="x-none"/>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D177732-8E56-604B-9249-A084E7F9B4D7}" type="slidenum">
              <a:rPr lang="en-GB" altLang="x-none"/>
              <a:pPr>
                <a:defRPr/>
              </a:pPr>
              <a:t>37</a:t>
            </a:fld>
            <a:endParaRPr lang="en-GB" altLang="x-none"/>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72FB81-5E47-0940-8D35-1A7B01A18150}" type="slidenum">
              <a:rPr lang="en-GB" altLang="x-none"/>
              <a:pPr>
                <a:defRPr/>
              </a:pPr>
              <a:t>38</a:t>
            </a:fld>
            <a:endParaRPr lang="en-GB" altLang="x-none"/>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pPr eaLnBrk="1" hangingPunct="1">
              <a:defRPr/>
            </a:pPr>
            <a:r>
              <a:rPr lang="en-GB" altLang="x-none"/>
              <a:t>Codon usage bias = unequal codon frequencies in a gene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33DECCF-F4F6-104D-8E5D-335A64CC04E1}" type="slidenum">
              <a:rPr lang="en-GB" altLang="x-none"/>
              <a:pPr>
                <a:defRPr/>
              </a:pPr>
              <a:t>4</a:t>
            </a:fld>
            <a:endParaRPr lang="en-GB" altLang="x-none"/>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9C9B132-4034-434C-9A48-8B09DFE7B5AB}" type="slidenum">
              <a:rPr lang="en-GB" altLang="x-none"/>
              <a:pPr>
                <a:defRPr/>
              </a:pPr>
              <a:t>39</a:t>
            </a:fld>
            <a:endParaRPr lang="en-GB" altLang="x-none"/>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C084731-E121-E743-A19C-7433BB485350}" type="slidenum">
              <a:rPr lang="en-GB" altLang="x-none"/>
              <a:pPr>
                <a:defRPr/>
              </a:pPr>
              <a:t>40</a:t>
            </a:fld>
            <a:endParaRPr lang="en-GB" altLang="x-none"/>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D48658B-67C7-7A47-9550-848090DCDE57}" type="slidenum">
              <a:rPr lang="en-GB" altLang="x-none"/>
              <a:pPr>
                <a:defRPr/>
              </a:pPr>
              <a:t>41</a:t>
            </a:fld>
            <a:endParaRPr lang="en-GB" altLang="x-none"/>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4D8B45B-E27D-D14D-92AD-A5E5BAED1F11}" type="slidenum">
              <a:rPr lang="en-GB" altLang="x-none"/>
              <a:pPr>
                <a:defRPr/>
              </a:pPr>
              <a:t>42</a:t>
            </a:fld>
            <a:endParaRPr lang="en-GB" altLang="x-none"/>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5A7EF1D-604D-B64F-89BC-DDA92464D254}" type="slidenum">
              <a:rPr lang="en-GB" altLang="x-none"/>
              <a:pPr>
                <a:defRPr/>
              </a:pPr>
              <a:t>43</a:t>
            </a:fld>
            <a:endParaRPr lang="en-GB" altLang="x-none"/>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130F717-8166-7141-95F8-372D9C394DA0}" type="slidenum">
              <a:rPr lang="en-GB" altLang="x-none"/>
              <a:pPr>
                <a:defRPr/>
              </a:pPr>
              <a:t>44</a:t>
            </a:fld>
            <a:endParaRPr lang="en-GB" altLang="x-none"/>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6274B7-1E5F-8C4B-AE72-3E218EF7C38D}" type="slidenum">
              <a:rPr lang="en-GB" altLang="x-none"/>
              <a:pPr>
                <a:defRPr/>
              </a:pPr>
              <a:t>45</a:t>
            </a:fld>
            <a:endParaRPr lang="en-GB" altLang="x-none"/>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B826705-C418-B049-8199-80EC3E8F5EF4}" type="slidenum">
              <a:rPr lang="en-GB" altLang="x-none"/>
              <a:pPr>
                <a:defRPr/>
              </a:pPr>
              <a:t>46</a:t>
            </a:fld>
            <a:endParaRPr lang="en-GB" altLang="x-none"/>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16C8B11-9D67-014D-807E-5507124D4A30}" type="slidenum">
              <a:rPr lang="en-GB" altLang="x-none"/>
              <a:pPr>
                <a:defRPr/>
              </a:pPr>
              <a:t>47</a:t>
            </a:fld>
            <a:endParaRPr lang="en-GB" altLang="x-none"/>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63CF3E2-FE91-CE46-AE6A-F96789A3E1D5}" type="slidenum">
              <a:rPr lang="en-GB" altLang="x-none"/>
              <a:pPr>
                <a:defRPr/>
              </a:pPr>
              <a:t>48</a:t>
            </a:fld>
            <a:endParaRPr lang="en-GB" altLang="x-none"/>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B556092-9691-1F49-A408-E30B18029E99}" type="slidenum">
              <a:rPr lang="en-GB" altLang="x-none"/>
              <a:pPr>
                <a:defRPr/>
              </a:pPr>
              <a:t>5</a:t>
            </a:fld>
            <a:endParaRPr lang="en-GB" altLang="x-none"/>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pPr eaLnBrk="1" hangingPunct="1">
              <a:defRPr/>
            </a:pPr>
            <a:r>
              <a:rPr lang="en-GB" altLang="x-none"/>
              <a:t>Three major forces are at work in modifying the genetic information in any genome:</a:t>
            </a:r>
          </a:p>
          <a:p>
            <a:pPr eaLnBrk="1" hangingPunct="1">
              <a:defRPr/>
            </a:pPr>
            <a:r>
              <a:rPr lang="en-GB" altLang="x-none"/>
              <a:t>-Expansion (gene duplication)</a:t>
            </a:r>
          </a:p>
          <a:p>
            <a:pPr eaLnBrk="1" hangingPunct="1">
              <a:defRPr/>
            </a:pPr>
            <a:r>
              <a:rPr lang="en-GB" altLang="x-none"/>
              <a:t>-Deletion (gene loss)</a:t>
            </a:r>
          </a:p>
          <a:p>
            <a:pPr eaLnBrk="1" hangingPunct="1">
              <a:defRPr/>
            </a:pPr>
            <a:r>
              <a:rPr lang="en-GB" altLang="x-none"/>
              <a:t>-Exchange (HGT)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E21D06E-F315-B442-B96B-B4AA59FAF5D3}" type="slidenum">
              <a:rPr lang="en-GB" altLang="x-none"/>
              <a:pPr>
                <a:defRPr/>
              </a:pPr>
              <a:t>49</a:t>
            </a:fld>
            <a:endParaRPr lang="en-GB" altLang="x-none"/>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C08622-B36C-A44E-AB15-4263CA683A93}" type="slidenum">
              <a:rPr lang="en-GB" altLang="x-none"/>
              <a:pPr>
                <a:defRPr/>
              </a:pPr>
              <a:t>50</a:t>
            </a:fld>
            <a:endParaRPr lang="en-GB" altLang="x-none"/>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C08622-B36C-A44E-AB15-4263CA683A93}" type="slidenum">
              <a:rPr lang="en-GB" altLang="x-none"/>
              <a:pPr>
                <a:defRPr/>
              </a:pPr>
              <a:t>51</a:t>
            </a:fld>
            <a:endParaRPr lang="en-GB" altLang="x-none"/>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pPr eaLnBrk="1" hangingPunct="1">
              <a:defRPr/>
            </a:pPr>
            <a:endParaRPr lang="x-none" altLang="x-none"/>
          </a:p>
        </p:txBody>
      </p:sp>
    </p:spTree>
    <p:extLst>
      <p:ext uri="{BB962C8B-B14F-4D97-AF65-F5344CB8AC3E}">
        <p14:creationId xmlns:p14="http://schemas.microsoft.com/office/powerpoint/2010/main" val="827271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8D40A3-45BC-F140-AD49-8A02A7571358}" type="slidenum">
              <a:rPr lang="en-GB" altLang="x-none"/>
              <a:pPr>
                <a:defRPr/>
              </a:pPr>
              <a:t>52</a:t>
            </a:fld>
            <a:endParaRPr lang="en-GB" altLang="x-none"/>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5910A91-E279-A64E-B67B-86369991AE30}" type="slidenum">
              <a:rPr lang="en-GB" altLang="x-none"/>
              <a:pPr>
                <a:defRPr/>
              </a:pPr>
              <a:t>53</a:t>
            </a:fld>
            <a:endParaRPr lang="en-GB" altLang="x-none"/>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77AC0A-2B19-1C48-8242-A58F38C784C3}" type="slidenum">
              <a:rPr lang="en-GB" altLang="x-none"/>
              <a:pPr>
                <a:defRPr/>
              </a:pPr>
              <a:t>54</a:t>
            </a:fld>
            <a:endParaRPr lang="en-GB" altLang="x-none"/>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89420-E10C-B340-AE93-4EB863261A24}" type="slidenum">
              <a:rPr lang="en-GB" altLang="x-none"/>
              <a:pPr/>
              <a:t>55</a:t>
            </a:fld>
            <a:endParaRPr lang="en-GB" altLang="x-none"/>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95FB9-249E-274B-BD97-89EBA8E88C6B}" type="slidenum">
              <a:rPr lang="en-GB" altLang="x-none"/>
              <a:pPr/>
              <a:t>56</a:t>
            </a:fld>
            <a:endParaRPr lang="en-GB" altLang="x-none"/>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FCA133-5479-7C4D-B858-0BC07C23A8AC}" type="slidenum">
              <a:rPr lang="en-GB" altLang="x-none"/>
              <a:pPr/>
              <a:t>57</a:t>
            </a:fld>
            <a:endParaRPr lang="en-GB" altLang="x-none"/>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168C91-E6F9-0549-87B4-86AC061D2CCA}" type="slidenum">
              <a:rPr lang="en-GB" altLang="x-none"/>
              <a:pPr/>
              <a:t>58</a:t>
            </a:fld>
            <a:endParaRPr lang="en-GB" altLang="x-none"/>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21EA72-3CB3-374E-AD0B-5B159303667F}" type="slidenum">
              <a:rPr lang="en-GB" altLang="x-none"/>
              <a:pPr>
                <a:defRPr/>
              </a:pPr>
              <a:t>6</a:t>
            </a:fld>
            <a:endParaRPr lang="en-GB" altLang="x-none"/>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7F1D60-D8B8-3543-9394-7D054444545D}" type="slidenum">
              <a:rPr lang="en-GB" altLang="x-none"/>
              <a:pPr/>
              <a:t>59</a:t>
            </a:fld>
            <a:endParaRPr lang="en-GB" altLang="x-none"/>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986C7-2CEA-744F-AEB1-754676573949}" type="slidenum">
              <a:rPr lang="en-GB" altLang="x-none"/>
              <a:pPr/>
              <a:t>60</a:t>
            </a:fld>
            <a:endParaRPr lang="en-GB" altLang="x-none"/>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x-none" altLang="x-non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6CEE1A-05E6-D54A-893A-087C040F0479}" type="slidenum">
              <a:rPr lang="en-GB" altLang="x-none"/>
              <a:pPr/>
              <a:t>61</a:t>
            </a:fld>
            <a:endParaRPr lang="en-GB" altLang="x-none"/>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86E263-7C23-1440-8AE2-C640601BA35F}" type="slidenum">
              <a:rPr lang="en-GB" altLang="x-none"/>
              <a:pPr/>
              <a:t>62</a:t>
            </a:fld>
            <a:endParaRPr lang="en-GB" altLang="x-none"/>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fr-FR" altLang="x-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42FE78-A19D-7948-9633-B93D58A23F95}" type="slidenum">
              <a:rPr lang="en-GB" altLang="x-none"/>
              <a:pPr>
                <a:defRPr/>
              </a:pPr>
              <a:t>64</a:t>
            </a:fld>
            <a:endParaRPr lang="en-GB" altLang="x-none"/>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6C98D5A-61FD-EF4F-A824-2F5196512FD6}" type="slidenum">
              <a:rPr lang="en-GB" altLang="x-none"/>
              <a:pPr>
                <a:defRPr/>
              </a:pPr>
              <a:t>65</a:t>
            </a:fld>
            <a:endParaRPr lang="en-GB" altLang="x-none"/>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pPr eaLnBrk="1" hangingPunct="1">
              <a:defRPr/>
            </a:pPr>
            <a:r>
              <a:rPr lang="en-GB" altLang="x-none"/>
              <a:t>This is to show who useful are estimations of mutational bias.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3192898-3FFB-094C-B811-36CEB5073045}" type="slidenum">
              <a:rPr lang="en-GB" altLang="x-none"/>
              <a:pPr>
                <a:defRPr/>
              </a:pPr>
              <a:t>66</a:t>
            </a:fld>
            <a:endParaRPr lang="en-GB" altLang="x-none"/>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507A36-1806-774F-B79F-6AD167B8F7FF}" type="slidenum">
              <a:rPr lang="en-GB" altLang="x-none"/>
              <a:pPr>
                <a:defRPr/>
              </a:pPr>
              <a:t>67</a:t>
            </a:fld>
            <a:endParaRPr lang="en-GB" altLang="x-none"/>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21F636F-971C-4E4A-AACB-698FFE271B34}" type="slidenum">
              <a:rPr lang="en-GB" altLang="x-none"/>
              <a:pPr>
                <a:defRPr/>
              </a:pPr>
              <a:t>68</a:t>
            </a:fld>
            <a:endParaRPr lang="en-GB" altLang="x-none"/>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22A1E5A-8742-A84F-AE1D-7DBC28F94237}" type="slidenum">
              <a:rPr lang="en-GB" altLang="x-none"/>
              <a:pPr>
                <a:defRPr/>
              </a:pPr>
              <a:t>69</a:t>
            </a:fld>
            <a:endParaRPr lang="en-GB" altLang="x-none"/>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698F301-9717-124D-94DA-DF81BABEC5A8}" type="slidenum">
              <a:rPr lang="en-GB" altLang="x-none"/>
              <a:pPr>
                <a:defRPr/>
              </a:pPr>
              <a:t>7</a:t>
            </a:fld>
            <a:endParaRPr lang="en-GB" altLang="x-none"/>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pPr eaLnBrk="1" hangingPunct="1">
              <a:defRPr/>
            </a:pPr>
            <a:r>
              <a:rPr lang="en-GB" altLang="x-none" sz="1300" b="1">
                <a:solidFill>
                  <a:srgbClr val="000000"/>
                </a:solidFill>
                <a:latin typeface="Arial" charset="0"/>
              </a:rPr>
              <a:t>Figure 3.</a:t>
            </a:r>
            <a:r>
              <a:rPr lang="en-GB" altLang="x-none" sz="1300">
                <a:solidFill>
                  <a:srgbClr val="000000"/>
                </a:solidFill>
                <a:latin typeface="Arial" charset="0"/>
              </a:rPr>
              <a:t> Concerted Evolution </a:t>
            </a:r>
            <a:endParaRPr lang="en-GB" altLang="x-none" sz="1600">
              <a:solidFill>
                <a:srgbClr val="000000"/>
              </a:solidFill>
              <a:latin typeface="Times New Roman" charset="0"/>
            </a:endParaRPr>
          </a:p>
          <a:p>
            <a:pPr eaLnBrk="1" hangingPunct="1">
              <a:defRPr/>
            </a:pPr>
            <a:endParaRPr lang="en-GB" altLang="x-none" sz="1300">
              <a:solidFill>
                <a:srgbClr val="000000"/>
              </a:solidFill>
              <a:latin typeface="Times New Roman" charset="0"/>
            </a:endParaRPr>
          </a:p>
          <a:p>
            <a:pPr eaLnBrk="1" hangingPunct="1">
              <a:defRPr/>
            </a:pPr>
            <a:r>
              <a:rPr lang="en-GB" altLang="x-none" sz="1600">
                <a:solidFill>
                  <a:srgbClr val="000000"/>
                </a:solidFill>
                <a:latin typeface="Times New Roman" charset="0"/>
              </a:rPr>
              <a:t>Different gene conversion events homogenize minimally diverged duplicate genes in each daughter species (A and B), with the result that while paralogues are highly similar, orthologues diverge over time.</a:t>
            </a:r>
          </a:p>
          <a:p>
            <a:pPr eaLnBrk="1" hangingPunct="1">
              <a:defRPr/>
            </a:pPr>
            <a:endParaRPr lang="en-GB" altLang="x-none" sz="1600">
              <a:solidFill>
                <a:srgbClr val="000000"/>
              </a:solidFill>
              <a:latin typeface="Times New Roman" charset="0"/>
            </a:endParaRPr>
          </a:p>
          <a:p>
            <a:pPr eaLnBrk="1" hangingPunct="1">
              <a:defRPr/>
            </a:pPr>
            <a:r>
              <a:rPr lang="en-GB" altLang="x-none" sz="1600">
                <a:solidFill>
                  <a:srgbClr val="000000"/>
                </a:solidFill>
                <a:latin typeface="Times New Roman" charset="0"/>
              </a:rPr>
              <a:t>The vast majority of genes in every genome are selectively constrained, in that most nucleotide changes that alter the fitness of the organism are deleterious. How do we know this? Comparisons between genomes clearly demonstrate that coding sequences diverge at slower rates than non-coding regions, largely due to a deficit of mutations at positions where a base change would cause an amino-acid change. Gene duplication provides opportunities to explore this forbidden evolutionary space more widely by generating duplicates of a gene that can ‘wander’ more freely, on condition that between them they continue to supply the original function.</a:t>
            </a:r>
          </a:p>
          <a:p>
            <a:pPr eaLnBrk="1" hangingPunct="1">
              <a:defRPr/>
            </a:pPr>
            <a:endParaRPr lang="en-GB" altLang="x-none" sz="1600">
              <a:solidFill>
                <a:srgbClr val="000000"/>
              </a:solidFill>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A1B8862-C50F-DC4E-80E0-9FF28448DC98}" type="slidenum">
              <a:rPr lang="en-GB" altLang="x-none"/>
              <a:pPr>
                <a:defRPr/>
              </a:pPr>
              <a:t>70</a:t>
            </a:fld>
            <a:endParaRPr lang="en-GB" altLang="x-none"/>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6B2405-7F49-AE4F-8C2A-53973C0261E9}" type="slidenum">
              <a:rPr lang="en-GB" altLang="x-none"/>
              <a:pPr>
                <a:defRPr/>
              </a:pPr>
              <a:t>71</a:t>
            </a:fld>
            <a:endParaRPr lang="en-GB" altLang="x-none"/>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pPr eaLnBrk="1" hangingPunct="1">
              <a:defRPr/>
            </a:pPr>
            <a:r>
              <a:rPr lang="en-GB" altLang="x-none"/>
              <a:t>Choisir une famille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A7F7E4C-185A-3A4C-A839-92D63A6BC4C4}" type="slidenum">
              <a:rPr lang="en-GB" altLang="x-none"/>
              <a:pPr>
                <a:defRPr/>
              </a:pPr>
              <a:t>72</a:t>
            </a:fld>
            <a:endParaRPr lang="en-GB" altLang="x-none"/>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pPr eaLnBrk="1" hangingPunct="1">
              <a:defRPr/>
            </a:pPr>
            <a:r>
              <a:rPr lang="en-GB" altLang="x-none"/>
              <a:t>Advantage: alignment is valid at the codon level.</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803CD6A-0399-374C-AAA7-AB2A17E07AD8}" type="slidenum">
              <a:rPr lang="en-GB" altLang="x-none"/>
              <a:pPr>
                <a:defRPr/>
              </a:pPr>
              <a:t>73</a:t>
            </a:fld>
            <a:endParaRPr lang="en-GB" altLang="x-none"/>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pPr eaLnBrk="1" hangingPunct="1">
              <a:defRPr/>
            </a:pPr>
            <a:r>
              <a:rPr lang="en-GB" altLang="x-none"/>
              <a:t>Most genes are under purifying selection</a:t>
            </a:r>
          </a:p>
          <a:p>
            <a:pPr eaLnBrk="1" hangingPunct="1">
              <a:defRPr/>
            </a:pPr>
            <a:r>
              <a:rPr lang="en-GB" altLang="x-none"/>
              <a:t>Only few genes might be subject to positive selection.</a:t>
            </a:r>
          </a:p>
          <a:p>
            <a:pPr eaLnBrk="1" hangingPunct="1">
              <a:defRPr/>
            </a:pPr>
            <a:endParaRPr lang="en-GB" altLang="x-none"/>
          </a:p>
          <a:p>
            <a:pPr eaLnBrk="1" hangingPunct="1">
              <a:defRPr/>
            </a:pPr>
            <a:r>
              <a:rPr lang="en-GB" altLang="x-none"/>
              <a:t>This is a general results.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D3B9B7-666E-C944-99EA-0CC400F1B23B}" type="slidenum">
              <a:rPr lang="en-GB" altLang="x-none"/>
              <a:pPr>
                <a:defRPr/>
              </a:pPr>
              <a:t>74</a:t>
            </a:fld>
            <a:endParaRPr lang="en-GB" altLang="x-none"/>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8CF792-CE27-504A-9C7F-FD7725726EA6}" type="slidenum">
              <a:rPr lang="en-GB" altLang="x-none"/>
              <a:pPr>
                <a:defRPr/>
              </a:pPr>
              <a:t>75</a:t>
            </a:fld>
            <a:endParaRPr lang="en-GB" altLang="x-none"/>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6A6271-4CEE-6242-AA94-3CB4AFE6538C}" type="slidenum">
              <a:rPr lang="en-GB" altLang="x-none"/>
              <a:pPr>
                <a:defRPr/>
              </a:pPr>
              <a:t>76</a:t>
            </a:fld>
            <a:endParaRPr lang="en-GB" altLang="x-none"/>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BFE8FD-745E-E841-9EBE-3BC81513CD26}" type="slidenum">
              <a:rPr lang="en-GB" altLang="x-none"/>
              <a:pPr>
                <a:defRPr/>
              </a:pPr>
              <a:t>77</a:t>
            </a:fld>
            <a:endParaRPr lang="en-GB" altLang="x-none"/>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5D147F-04D2-7441-847F-2BB5251AAC85}" type="slidenum">
              <a:rPr lang="en-GB" altLang="x-none"/>
              <a:pPr>
                <a:defRPr/>
              </a:pPr>
              <a:t>78</a:t>
            </a:fld>
            <a:endParaRPr lang="en-GB" altLang="x-none"/>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76BFC02-7E29-B24F-8826-E8F471E34E5E}" type="slidenum">
              <a:rPr lang="en-GB" altLang="x-none"/>
              <a:pPr>
                <a:defRPr/>
              </a:pPr>
              <a:t>79</a:t>
            </a:fld>
            <a:endParaRPr lang="en-GB" altLang="x-none"/>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200943-DCB8-D44D-B810-0888A09AD8F8}" type="slidenum">
              <a:rPr lang="en-GB" altLang="x-none"/>
              <a:pPr>
                <a:defRPr/>
              </a:pPr>
              <a:t>8</a:t>
            </a:fld>
            <a:endParaRPr lang="en-GB" altLang="x-none"/>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5AF0865-C34D-DB41-AC0E-7F1687D9BFBE}" type="slidenum">
              <a:rPr lang="en-GB" altLang="x-none"/>
              <a:pPr>
                <a:defRPr/>
              </a:pPr>
              <a:t>80</a:t>
            </a:fld>
            <a:endParaRPr lang="en-GB" altLang="x-none"/>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FB4A01E-2A0E-7140-8835-5836577FCD62}" type="slidenum">
              <a:rPr lang="en-GB" altLang="x-none"/>
              <a:pPr>
                <a:defRPr/>
              </a:pPr>
              <a:t>81</a:t>
            </a:fld>
            <a:endParaRPr lang="en-GB" altLang="x-none"/>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2D71FA-E897-2E43-A03C-E46C60673BE4}" type="slidenum">
              <a:rPr lang="en-GB" altLang="x-none"/>
              <a:pPr>
                <a:defRPr/>
              </a:pPr>
              <a:t>82</a:t>
            </a:fld>
            <a:endParaRPr lang="en-GB" altLang="x-none"/>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99474EB-75BB-7040-9F2C-0C83CADA531A}" type="slidenum">
              <a:rPr lang="en-GB" altLang="x-none"/>
              <a:pPr>
                <a:defRPr/>
              </a:pPr>
              <a:t>83</a:t>
            </a:fld>
            <a:endParaRPr lang="en-GB" altLang="x-none"/>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8A68040-4AFB-504D-A3AD-00C13A88F66B}" type="slidenum">
              <a:rPr lang="en-GB" altLang="x-none"/>
              <a:pPr>
                <a:defRPr/>
              </a:pPr>
              <a:t>84</a:t>
            </a:fld>
            <a:endParaRPr lang="en-GB" altLang="x-none"/>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pPr eaLnBrk="1" hangingPunct="1">
              <a:defRPr/>
            </a:pPr>
            <a:r>
              <a:rPr lang="en-GB" altLang="x-none"/>
              <a:t>taa= total aa</a:t>
            </a:r>
          </a:p>
          <a:p>
            <a:pPr eaLnBrk="1" hangingPunct="1">
              <a:defRPr/>
            </a:pPr>
            <a:r>
              <a:rPr lang="en-GB" altLang="x-none"/>
              <a:t>daa = different aa</a:t>
            </a:r>
          </a:p>
          <a:p>
            <a:pPr eaLnBrk="1" hangingPunct="1">
              <a:defRPr/>
            </a:pPr>
            <a:endParaRPr lang="en-GB" altLang="x-non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D7FC892-FAB2-1249-9B58-E5BEAF55EA0E}" type="slidenum">
              <a:rPr lang="en-GB" altLang="x-none"/>
              <a:pPr>
                <a:defRPr/>
              </a:pPr>
              <a:t>85</a:t>
            </a:fld>
            <a:endParaRPr lang="en-GB" altLang="x-none"/>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6C1EC5-E02C-104E-9D7F-2199D67D2A18}" type="slidenum">
              <a:rPr lang="en-GB" altLang="x-none"/>
              <a:pPr>
                <a:defRPr/>
              </a:pPr>
              <a:t>86</a:t>
            </a:fld>
            <a:endParaRPr lang="en-GB" altLang="x-none"/>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05C1D80-EC9C-9443-978C-AE169970166F}" type="slidenum">
              <a:rPr lang="en-GB" altLang="x-none"/>
              <a:pPr>
                <a:defRPr/>
              </a:pPr>
              <a:t>87</a:t>
            </a:fld>
            <a:endParaRPr lang="en-GB" altLang="x-none"/>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12A1F23-B2C8-3644-90FA-877518BE733F}" type="slidenum">
              <a:rPr lang="en-GB" altLang="x-none"/>
              <a:pPr>
                <a:defRPr/>
              </a:pPr>
              <a:t>88</a:t>
            </a:fld>
            <a:endParaRPr lang="en-GB" altLang="x-none"/>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pPr eaLnBrk="1" hangingPunct="1">
              <a:defRPr/>
            </a:pPr>
            <a:r>
              <a:rPr lang="en-GB" altLang="x-none"/>
              <a:t>Volatility table (see above): codons vs aa</a:t>
            </a:r>
          </a:p>
          <a:p>
            <a:pPr eaLnBrk="1" hangingPunct="1">
              <a:defRPr/>
            </a:pPr>
            <a:endParaRPr lang="en-GB" altLang="x-non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DF74D4E-627A-144A-8992-9BF9886D73B2}" type="slidenum">
              <a:rPr lang="en-GB" altLang="x-none"/>
              <a:pPr>
                <a:defRPr/>
              </a:pPr>
              <a:t>89</a:t>
            </a:fld>
            <a:endParaRPr lang="en-GB" altLang="x-none"/>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065E191-701D-344E-8D57-736FD01DA8CB}" type="slidenum">
              <a:rPr lang="en-GB" altLang="x-none"/>
              <a:pPr>
                <a:defRPr/>
              </a:pPr>
              <a:t>13</a:t>
            </a:fld>
            <a:endParaRPr lang="en-GB" altLang="x-none"/>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pPr eaLnBrk="1" hangingPunct="1">
              <a:defRPr/>
            </a:pPr>
            <a:endParaRPr lang="x-none" altLang="x-none"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DCAE8A7-A62F-3743-ACD8-77645FA6D6EB}" type="slidenum">
              <a:rPr lang="en-GB" altLang="x-none"/>
              <a:pPr>
                <a:defRPr/>
              </a:pPr>
              <a:t>90</a:t>
            </a:fld>
            <a:endParaRPr lang="en-GB" altLang="x-none"/>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EB2FF3B-47D6-8646-8EF5-62655B1E48D7}" type="slidenum">
              <a:rPr lang="en-GB" altLang="x-none"/>
              <a:pPr>
                <a:defRPr/>
              </a:pPr>
              <a:t>91</a:t>
            </a:fld>
            <a:endParaRPr lang="en-GB" altLang="x-none"/>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07F9532-B495-9D4A-9D8D-86EAFD1921A9}" type="slidenum">
              <a:rPr lang="en-GB" altLang="x-none"/>
              <a:pPr>
                <a:defRPr/>
              </a:pPr>
              <a:t>14</a:t>
            </a:fld>
            <a:endParaRPr lang="en-GB" altLang="x-none" dirty="0"/>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pPr eaLnBrk="1" hangingPunct="1">
              <a:defRPr/>
            </a:pPr>
            <a:r>
              <a:rPr lang="en-GB" altLang="x-none" sz="1600" dirty="0">
                <a:solidFill>
                  <a:srgbClr val="000000"/>
                </a:solidFill>
                <a:latin typeface="Times New Roman" charset="0"/>
              </a:rPr>
              <a:t>Mutation is a fundamental process without which evolution would not occur.</a:t>
            </a:r>
          </a:p>
          <a:p>
            <a:pPr eaLnBrk="1" hangingPunct="1">
              <a:defRPr/>
            </a:pPr>
            <a:r>
              <a:rPr lang="en-GB" altLang="x-none" sz="1600" dirty="0">
                <a:solidFill>
                  <a:srgbClr val="000000"/>
                </a:solidFill>
                <a:latin typeface="Times New Roman" charset="0"/>
              </a:rPr>
              <a:t>Knowledge about mutation rates is therefore key to evolutionary and population genetics, but also to several other areas. For instance, proper evolutionary dating founded on molecular clocks requires knowledge of the mutation rate. Moreover, as the double-edged sword effect of mutation is to cause genetic disease, understanding the rate of mutation is important in medical genetics. Furthermore, if we are to infer selection from patterns of divergence, an important aspect of comparative and functional genomics, then we need realistic null models of neutral variation (i.e. knowledge of mutation patterns). Finally, knowledge about mutation rates can shed light on issues relating to the mechanistic basis of germline mutation – there is, for instance, an ongoing debate concerning the relative importance of replication errors as a source of mutation.</a:t>
            </a:r>
          </a:p>
          <a:p>
            <a:pPr eaLnBrk="1" hangingPunct="1">
              <a:defRPr/>
            </a:pPr>
            <a:endParaRPr lang="en-GB" altLang="x-none" sz="1600" dirty="0">
              <a:solidFill>
                <a:srgbClr val="000000"/>
              </a:solidFill>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Cliquez et modifiez le titre</a:t>
            </a:r>
            <a:endParaRPr lang="en-GB"/>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2009385D-43CA-4447-B475-18FAFB7D77D8}" type="slidenum">
              <a:rPr lang="en-GB" altLang="x-none"/>
              <a:pPr>
                <a:defRPr/>
              </a:pPr>
              <a:t>‹N°›</a:t>
            </a:fld>
            <a:endParaRPr lang="en-GB" altLang="x-none"/>
          </a:p>
        </p:txBody>
      </p:sp>
    </p:spTree>
    <p:extLst>
      <p:ext uri="{BB962C8B-B14F-4D97-AF65-F5344CB8AC3E}">
        <p14:creationId xmlns:p14="http://schemas.microsoft.com/office/powerpoint/2010/main" val="78294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245B15AD-2477-F64A-9528-70EB1A4A6284}" type="slidenum">
              <a:rPr lang="en-GB" altLang="x-none"/>
              <a:pPr>
                <a:defRPr/>
              </a:pPr>
              <a:t>‹N°›</a:t>
            </a:fld>
            <a:endParaRPr lang="en-GB" altLang="x-none"/>
          </a:p>
        </p:txBody>
      </p:sp>
    </p:spTree>
    <p:extLst>
      <p:ext uri="{BB962C8B-B14F-4D97-AF65-F5344CB8AC3E}">
        <p14:creationId xmlns:p14="http://schemas.microsoft.com/office/powerpoint/2010/main" val="16754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endParaRPr lang="en-GB"/>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7BFAE40B-33BF-B141-A043-03AA956B3940}" type="slidenum">
              <a:rPr lang="en-GB" altLang="x-none"/>
              <a:pPr>
                <a:defRPr/>
              </a:pPr>
              <a:t>‹N°›</a:t>
            </a:fld>
            <a:endParaRPr lang="en-GB" altLang="x-none"/>
          </a:p>
        </p:txBody>
      </p:sp>
    </p:spTree>
    <p:extLst>
      <p:ext uri="{BB962C8B-B14F-4D97-AF65-F5344CB8AC3E}">
        <p14:creationId xmlns:p14="http://schemas.microsoft.com/office/powerpoint/2010/main" val="1390232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11AD3FE0-B4D1-0649-8913-4F02B6151D61}" type="slidenum">
              <a:rPr lang="en-GB" altLang="x-none"/>
              <a:pPr>
                <a:defRPr/>
              </a:pPr>
              <a:t>‹N°›</a:t>
            </a:fld>
            <a:endParaRPr lang="en-GB" altLang="x-none"/>
          </a:p>
        </p:txBody>
      </p:sp>
    </p:spTree>
    <p:extLst>
      <p:ext uri="{BB962C8B-B14F-4D97-AF65-F5344CB8AC3E}">
        <p14:creationId xmlns:p14="http://schemas.microsoft.com/office/powerpoint/2010/main" val="128435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Cliquez et modifiez le titre</a:t>
            </a:r>
            <a:endParaRPr lang="en-GB"/>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A2DDC722-E68D-0546-99ED-079AE7CC2B30}" type="slidenum">
              <a:rPr lang="en-GB" altLang="x-none"/>
              <a:pPr>
                <a:defRPr/>
              </a:pPr>
              <a:t>‹N°›</a:t>
            </a:fld>
            <a:endParaRPr lang="en-GB" altLang="x-none"/>
          </a:p>
        </p:txBody>
      </p:sp>
    </p:spTree>
    <p:extLst>
      <p:ext uri="{BB962C8B-B14F-4D97-AF65-F5344CB8AC3E}">
        <p14:creationId xmlns:p14="http://schemas.microsoft.com/office/powerpoint/2010/main" val="1873526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sz="half" idx="1"/>
          </p:nvPr>
        </p:nvSpPr>
        <p:spPr>
          <a:xfrm>
            <a:off x="6858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p:cNvSpPr>
            <a:spLocks noGrp="1"/>
          </p:cNvSpPr>
          <p:nvPr>
            <p:ph sz="half" idx="2"/>
          </p:nvPr>
        </p:nvSpPr>
        <p:spPr>
          <a:xfrm>
            <a:off x="46482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147BCEA2-582B-C841-9BB2-3C433B6D1F3B}" type="slidenum">
              <a:rPr lang="en-GB" altLang="x-none"/>
              <a:pPr>
                <a:defRPr/>
              </a:pPr>
              <a:t>‹N°›</a:t>
            </a:fld>
            <a:endParaRPr lang="en-GB" altLang="x-none"/>
          </a:p>
        </p:txBody>
      </p:sp>
    </p:spTree>
    <p:extLst>
      <p:ext uri="{BB962C8B-B14F-4D97-AF65-F5344CB8AC3E}">
        <p14:creationId xmlns:p14="http://schemas.microsoft.com/office/powerpoint/2010/main" val="1958804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Cliquez et modifiez le titre</a:t>
            </a:r>
            <a:endParaRPr lang="en-GB"/>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9" name="Rectangle 6"/>
          <p:cNvSpPr>
            <a:spLocks noGrp="1" noChangeArrowheads="1"/>
          </p:cNvSpPr>
          <p:nvPr>
            <p:ph type="sldNum" sz="quarter" idx="12"/>
          </p:nvPr>
        </p:nvSpPr>
        <p:spPr>
          <a:ln/>
        </p:spPr>
        <p:txBody>
          <a:bodyPr/>
          <a:lstStyle>
            <a:lvl1pPr>
              <a:defRPr/>
            </a:lvl1pPr>
          </a:lstStyle>
          <a:p>
            <a:pPr>
              <a:defRPr/>
            </a:pPr>
            <a:fld id="{EB44186E-23E8-E147-886B-4739EEC7257B}" type="slidenum">
              <a:rPr lang="en-GB" altLang="x-none"/>
              <a:pPr>
                <a:defRPr/>
              </a:pPr>
              <a:t>‹N°›</a:t>
            </a:fld>
            <a:endParaRPr lang="en-GB" altLang="x-none"/>
          </a:p>
        </p:txBody>
      </p:sp>
    </p:spTree>
    <p:extLst>
      <p:ext uri="{BB962C8B-B14F-4D97-AF65-F5344CB8AC3E}">
        <p14:creationId xmlns:p14="http://schemas.microsoft.com/office/powerpoint/2010/main" val="70317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5" name="Rectangle 6"/>
          <p:cNvSpPr>
            <a:spLocks noGrp="1" noChangeArrowheads="1"/>
          </p:cNvSpPr>
          <p:nvPr>
            <p:ph type="sldNum" sz="quarter" idx="12"/>
          </p:nvPr>
        </p:nvSpPr>
        <p:spPr>
          <a:ln/>
        </p:spPr>
        <p:txBody>
          <a:bodyPr/>
          <a:lstStyle>
            <a:lvl1pPr>
              <a:defRPr/>
            </a:lvl1pPr>
          </a:lstStyle>
          <a:p>
            <a:pPr>
              <a:defRPr/>
            </a:pPr>
            <a:fld id="{0922E89A-463B-E243-A762-B873B467810E}" type="slidenum">
              <a:rPr lang="en-GB" altLang="x-none"/>
              <a:pPr>
                <a:defRPr/>
              </a:pPr>
              <a:t>‹N°›</a:t>
            </a:fld>
            <a:endParaRPr lang="en-GB" altLang="x-none"/>
          </a:p>
        </p:txBody>
      </p:sp>
    </p:spTree>
    <p:extLst>
      <p:ext uri="{BB962C8B-B14F-4D97-AF65-F5344CB8AC3E}">
        <p14:creationId xmlns:p14="http://schemas.microsoft.com/office/powerpoint/2010/main" val="66131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4" name="Rectangle 6"/>
          <p:cNvSpPr>
            <a:spLocks noGrp="1" noChangeArrowheads="1"/>
          </p:cNvSpPr>
          <p:nvPr>
            <p:ph type="sldNum" sz="quarter" idx="12"/>
          </p:nvPr>
        </p:nvSpPr>
        <p:spPr>
          <a:ln/>
        </p:spPr>
        <p:txBody>
          <a:bodyPr/>
          <a:lstStyle>
            <a:lvl1pPr>
              <a:defRPr/>
            </a:lvl1pPr>
          </a:lstStyle>
          <a:p>
            <a:pPr>
              <a:defRPr/>
            </a:pPr>
            <a:fld id="{054B4E70-5693-C34C-AEFB-2182432CC713}" type="slidenum">
              <a:rPr lang="en-GB" altLang="x-none"/>
              <a:pPr>
                <a:defRPr/>
              </a:pPr>
              <a:t>‹N°›</a:t>
            </a:fld>
            <a:endParaRPr lang="en-GB" altLang="x-none"/>
          </a:p>
        </p:txBody>
      </p:sp>
    </p:spTree>
    <p:extLst>
      <p:ext uri="{BB962C8B-B14F-4D97-AF65-F5344CB8AC3E}">
        <p14:creationId xmlns:p14="http://schemas.microsoft.com/office/powerpoint/2010/main" val="144667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endParaRPr lang="en-GB"/>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E5515786-52DD-5C49-A110-4D5E1F8A61B7}" type="slidenum">
              <a:rPr lang="en-GB" altLang="x-none"/>
              <a:pPr>
                <a:defRPr/>
              </a:pPr>
              <a:t>‹N°›</a:t>
            </a:fld>
            <a:endParaRPr lang="en-GB" altLang="x-none"/>
          </a:p>
        </p:txBody>
      </p:sp>
    </p:spTree>
    <p:extLst>
      <p:ext uri="{BB962C8B-B14F-4D97-AF65-F5344CB8AC3E}">
        <p14:creationId xmlns:p14="http://schemas.microsoft.com/office/powerpoint/2010/main" val="46599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endParaRPr lang="en-GB"/>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5CDE893E-2F5D-2F4D-AD06-3F4A5963EB0A}" type="slidenum">
              <a:rPr lang="en-GB" altLang="x-none"/>
              <a:pPr>
                <a:defRPr/>
              </a:pPr>
              <a:t>‹N°›</a:t>
            </a:fld>
            <a:endParaRPr lang="en-GB" altLang="x-none"/>
          </a:p>
        </p:txBody>
      </p:sp>
    </p:spTree>
    <p:extLst>
      <p:ext uri="{BB962C8B-B14F-4D97-AF65-F5344CB8AC3E}">
        <p14:creationId xmlns:p14="http://schemas.microsoft.com/office/powerpoint/2010/main" val="186904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GB"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x-none"/>
              <a:t>Cliquez pour modifier les styles du texte du masque</a:t>
            </a:r>
          </a:p>
          <a:p>
            <a:pPr lvl="1"/>
            <a:r>
              <a:rPr lang="en-GB" altLang="x-none"/>
              <a:t>Deuxième niveau</a:t>
            </a:r>
          </a:p>
          <a:p>
            <a:pPr lvl="2"/>
            <a:r>
              <a:rPr lang="en-GB" altLang="x-none"/>
              <a:t>Troisième niveau</a:t>
            </a:r>
          </a:p>
          <a:p>
            <a:pPr lvl="3"/>
            <a:r>
              <a:rPr lang="en-GB" altLang="x-none"/>
              <a:t>Quatrième niveau</a:t>
            </a:r>
          </a:p>
          <a:p>
            <a:pPr lvl="4"/>
            <a:r>
              <a:rPr lang="en-GB"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GB" altLang="x-non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ltLang="x-non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pPr>
              <a:defRPr/>
            </a:pPr>
            <a:fld id="{CA706548-9BFB-3040-BECB-46E6AE66BB45}"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png"/><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2.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0.png"/><Relationship Id="rId4" Type="http://schemas.openxmlformats.org/officeDocument/2006/relationships/oleObject" Target="../embeddings/oleObject4.bin"/><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7.png"/><Relationship Id="rId18" Type="http://schemas.openxmlformats.org/officeDocument/2006/relationships/oleObject" Target="../embeddings/oleObject14.bin"/><Relationship Id="rId3" Type="http://schemas.openxmlformats.org/officeDocument/2006/relationships/notesSlide" Target="../notesSlides/notesSlide25.xml"/><Relationship Id="rId7" Type="http://schemas.openxmlformats.org/officeDocument/2006/relationships/image" Target="../media/image14.png"/><Relationship Id="rId12" Type="http://schemas.openxmlformats.org/officeDocument/2006/relationships/oleObject" Target="../embeddings/oleObject11.bin"/><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oleObject" Target="../embeddings/oleObject13.bin"/><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oleObject" Target="../embeddings/oleObject10.bin"/><Relationship Id="rId19" Type="http://schemas.openxmlformats.org/officeDocument/2006/relationships/image" Target="../media/image20.png"/><Relationship Id="rId4" Type="http://schemas.openxmlformats.org/officeDocument/2006/relationships/oleObject" Target="../embeddings/oleObject7.bin"/><Relationship Id="rId9" Type="http://schemas.openxmlformats.org/officeDocument/2006/relationships/image" Target="../media/image15.png"/><Relationship Id="rId1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5.png"/><Relationship Id="rId18" Type="http://schemas.openxmlformats.org/officeDocument/2006/relationships/oleObject" Target="../embeddings/oleObject22.bin"/><Relationship Id="rId26" Type="http://schemas.openxmlformats.org/officeDocument/2006/relationships/oleObject" Target="../embeddings/oleObject26.bin"/><Relationship Id="rId3" Type="http://schemas.openxmlformats.org/officeDocument/2006/relationships/notesSlide" Target="../notesSlides/notesSlide26.xml"/><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oleObject" Target="../embeddings/oleObject19.bin"/><Relationship Id="rId17" Type="http://schemas.openxmlformats.org/officeDocument/2006/relationships/image" Target="../media/image27.png"/><Relationship Id="rId25"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24.png"/><Relationship Id="rId24" Type="http://schemas.openxmlformats.org/officeDocument/2006/relationships/oleObject" Target="../embeddings/oleObject25.bin"/><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oleObject" Target="../embeddings/oleObject18.bin"/><Relationship Id="rId19" Type="http://schemas.openxmlformats.org/officeDocument/2006/relationships/image" Target="../media/image28.png"/><Relationship Id="rId4" Type="http://schemas.openxmlformats.org/officeDocument/2006/relationships/oleObject" Target="../embeddings/oleObject15.bin"/><Relationship Id="rId9" Type="http://schemas.openxmlformats.org/officeDocument/2006/relationships/image" Target="../media/image23.png"/><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27.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8.bin"/><Relationship Id="rId5" Type="http://schemas.openxmlformats.org/officeDocument/2006/relationships/image" Target="../media/image33.png"/><Relationship Id="rId4" Type="http://schemas.openxmlformats.org/officeDocument/2006/relationships/oleObject" Target="../embeddings/oleObject27.bin"/><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31.bin"/><Relationship Id="rId5" Type="http://schemas.openxmlformats.org/officeDocument/2006/relationships/image" Target="../media/image14.png"/><Relationship Id="rId4" Type="http://schemas.openxmlformats.org/officeDocument/2006/relationships/oleObject" Target="../embeddings/oleObject30.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6.png"/><Relationship Id="rId5" Type="http://schemas.openxmlformats.org/officeDocument/2006/relationships/oleObject" Target="../embeddings/oleObject32.bin"/><Relationship Id="rId4" Type="http://schemas.openxmlformats.org/officeDocument/2006/relationships/hyperlink" Target="http://abacus.gene.ucl.ac.uk/software/paml.htm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8.emf"/><Relationship Id="rId4" Type="http://schemas.openxmlformats.org/officeDocument/2006/relationships/oleObject" Target="../embeddings/oleObject33.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9.png"/><Relationship Id="rId5" Type="http://schemas.openxmlformats.org/officeDocument/2006/relationships/oleObject" Target="../embeddings/oleObject34.bin"/><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SELECTION_VOLATILEcodons/STATS/Vol_tab.doc"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42.png"/><Relationship Id="rId4" Type="http://schemas.openxmlformats.org/officeDocument/2006/relationships/oleObject" Target="../embeddings/oleObject35.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4.png"/><Relationship Id="rId4" Type="http://schemas.openxmlformats.org/officeDocument/2006/relationships/oleObject" Target="../embeddings/oleObject3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45.png"/><Relationship Id="rId4" Type="http://schemas.openxmlformats.org/officeDocument/2006/relationships/oleObject" Target="../embeddings/oleObject38.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77.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41.bin"/><Relationship Id="rId5" Type="http://schemas.openxmlformats.org/officeDocument/2006/relationships/image" Target="../media/image47.png"/><Relationship Id="rId4" Type="http://schemas.openxmlformats.org/officeDocument/2006/relationships/oleObject" Target="../embeddings/oleObject40.bin"/><Relationship Id="rId9"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abacus.gene.ucl.ac.uk/software/paml.html"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hyperlink" Target="http://abacus.gene.ucl.ac.uk/ziheng/data.html"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0" y="2082998"/>
            <a:ext cx="9144000" cy="769938"/>
          </a:xfrm>
          <a:prstGeom prst="rect">
            <a:avLst/>
          </a:prstGeom>
          <a:solidFill>
            <a:srgbClr val="FFFF00"/>
          </a:solidFill>
          <a:ln>
            <a:noFill/>
          </a:ln>
          <a:effectLs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latin typeface="Arial" charset="0"/>
                <a:ea typeface="Arial" charset="0"/>
                <a:cs typeface="Arial" charset="0"/>
              </a:rPr>
              <a:t>Molecular evolution</a:t>
            </a:r>
            <a:endParaRPr lang="en-GB" altLang="x-none" sz="4400" dirty="0">
              <a:solidFill>
                <a:srgbClr val="0000FF"/>
              </a:solidFill>
              <a:latin typeface="Arial" charset="0"/>
              <a:ea typeface="Arial" charset="0"/>
              <a:cs typeface="Arial" charset="0"/>
            </a:endParaRPr>
          </a:p>
        </p:txBody>
      </p:sp>
      <p:sp>
        <p:nvSpPr>
          <p:cNvPr id="2056" name="Text Box 8"/>
          <p:cNvSpPr txBox="1">
            <a:spLocks noChangeArrowheads="1"/>
          </p:cNvSpPr>
          <p:nvPr/>
        </p:nvSpPr>
        <p:spPr bwMode="auto">
          <a:xfrm>
            <a:off x="2438400" y="3810000"/>
            <a:ext cx="4495800" cy="1077218"/>
          </a:xfrm>
          <a:prstGeom prst="rect">
            <a:avLst/>
          </a:prstGeom>
          <a:solidFill>
            <a:srgbClr val="FFFF00"/>
          </a:solidFill>
          <a:ln>
            <a:noFill/>
          </a:ln>
          <a:effectLst/>
          <a:extLst/>
        </p:spPr>
        <p:txBody>
          <a:bodyPr>
            <a:spAutoFit/>
          </a:bodyPr>
          <a:lstStyle/>
          <a:p>
            <a:pPr algn="ctr">
              <a:defRPr/>
            </a:pPr>
            <a:r>
              <a:rPr lang="en-GB" altLang="x-none" sz="3200" b="1" dirty="0" err="1">
                <a:latin typeface="Helvetica" charset="0"/>
              </a:rPr>
              <a:t>Fredj</a:t>
            </a:r>
            <a:r>
              <a:rPr lang="en-GB" altLang="x-none" sz="3200" b="1" dirty="0">
                <a:latin typeface="Helvetica" charset="0"/>
              </a:rPr>
              <a:t> </a:t>
            </a:r>
            <a:r>
              <a:rPr lang="en-GB" altLang="x-none" sz="3200" b="1" dirty="0" err="1">
                <a:latin typeface="Helvetica" charset="0"/>
              </a:rPr>
              <a:t>Tekaia</a:t>
            </a:r>
            <a:endParaRPr lang="en-GB" altLang="x-none" sz="3200" b="1" dirty="0">
              <a:latin typeface="Helvetica" charset="0"/>
            </a:endParaRPr>
          </a:p>
          <a:p>
            <a:pPr algn="ctr">
              <a:defRPr/>
            </a:pPr>
            <a:r>
              <a:rPr lang="en-GB" altLang="x-none" sz="3200" b="1" dirty="0">
                <a:latin typeface="Helvetica" charset="0"/>
              </a:rPr>
              <a:t> </a:t>
            </a:r>
            <a:r>
              <a:rPr lang="en-GB" altLang="x-none" sz="3200" b="1" dirty="0">
                <a:latin typeface="Helvetica" charset="0"/>
                <a:hlinkClick r:id="rId3"/>
              </a:rPr>
              <a:t>tekaia@pasteur.fr</a:t>
            </a:r>
            <a:endParaRPr lang="en-GB" altLang="x-none" sz="3200" b="1" dirty="0">
              <a:latin typeface="Helvetica" charset="0"/>
            </a:endParaRPr>
          </a:p>
        </p:txBody>
      </p:sp>
      <p:sp>
        <p:nvSpPr>
          <p:cNvPr id="4" name="Rectangle 8"/>
          <p:cNvSpPr>
            <a:spLocks noChangeArrowheads="1"/>
          </p:cNvSpPr>
          <p:nvPr/>
        </p:nvSpPr>
        <p:spPr bwMode="auto">
          <a:xfrm>
            <a:off x="0" y="5995926"/>
            <a:ext cx="9090025" cy="962086"/>
          </a:xfrm>
          <a:prstGeom prst="rect">
            <a:avLst/>
          </a:prstGeom>
          <a:solidFill>
            <a:schemeClr val="bg1"/>
          </a:solidFill>
          <a:ln w="28575">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dirty="0">
                <a:solidFill>
                  <a:srgbClr val="001AFB"/>
                </a:solidFill>
              </a:rPr>
              <a:t>Bioinformatics and Genome Analyses</a:t>
            </a:r>
          </a:p>
          <a:p>
            <a:pPr algn="ctr">
              <a:spcBef>
                <a:spcPct val="20000"/>
              </a:spcBef>
              <a:defRPr/>
            </a:pPr>
            <a:r>
              <a:rPr lang="en-GB" altLang="x-none" sz="2000" dirty="0" err="1">
                <a:solidFill>
                  <a:srgbClr val="001AFB"/>
                </a:solidFill>
              </a:rPr>
              <a:t>Institut</a:t>
            </a:r>
            <a:r>
              <a:rPr lang="en-GB" altLang="x-none" sz="2000" dirty="0">
                <a:solidFill>
                  <a:srgbClr val="001AFB"/>
                </a:solidFill>
              </a:rPr>
              <a: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0" y="168275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GB" altLang="x-none" b="1">
                <a:solidFill>
                  <a:srgbClr val="FF0000"/>
                </a:solidFill>
                <a:latin typeface="Arial" charset="0"/>
                <a:ea typeface="Arial" charset="0"/>
                <a:cs typeface="Arial" charset="0"/>
              </a:rPr>
              <a:t>•</a:t>
            </a:r>
            <a:r>
              <a:rPr lang="en-GB" altLang="x-none" b="1">
                <a:solidFill>
                  <a:srgbClr val="000000"/>
                </a:solidFill>
                <a:latin typeface="Arial" charset="0"/>
                <a:ea typeface="Arial" charset="0"/>
                <a:cs typeface="Arial" charset="0"/>
              </a:rPr>
              <a:t> Mutation is a fundamental process without which evolution would not occur.</a:t>
            </a:r>
          </a:p>
        </p:txBody>
      </p:sp>
      <p:sp>
        <p:nvSpPr>
          <p:cNvPr id="31746" name="Rectangle 2"/>
          <p:cNvSpPr>
            <a:spLocks noChangeArrowheads="1"/>
          </p:cNvSpPr>
          <p:nvPr/>
        </p:nvSpPr>
        <p:spPr bwMode="auto">
          <a:xfrm>
            <a:off x="0" y="3414713"/>
            <a:ext cx="9144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latin typeface="Arial" charset="0"/>
                <a:ea typeface="Arial" charset="0"/>
                <a:cs typeface="Arial" charset="0"/>
              </a:rPr>
              <a:t>•</a:t>
            </a:r>
            <a:r>
              <a:rPr lang="en-GB" altLang="x-none" b="1">
                <a:solidFill>
                  <a:srgbClr val="000000"/>
                </a:solidFill>
                <a:latin typeface="Arial" charset="0"/>
                <a:ea typeface="Arial" charset="0"/>
                <a:cs typeface="Arial" charset="0"/>
              </a:rPr>
              <a:t> Knowledge about mutation rates is key to evolutionary and population genetics, but also to several other areas. For instance, proper evolutionary dating founded on molecular clocks requires knowledge of the mutation rate.</a:t>
            </a:r>
            <a:endParaRPr lang="en-GB" altLang="x-none" b="1"/>
          </a:p>
        </p:txBody>
      </p:sp>
      <p:sp>
        <p:nvSpPr>
          <p:cNvPr id="31747" name="ZoneTexte 1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dirty="0">
                <a:solidFill>
                  <a:srgbClr val="0000FF"/>
                </a:solidFill>
                <a:latin typeface="Arial" charset="0"/>
                <a:ea typeface="Arial" charset="0"/>
                <a:cs typeface="Arial" charset="0"/>
              </a:rPr>
              <a:t>Mutation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ChangeArrowheads="1"/>
          </p:cNvSpPr>
          <p:nvPr/>
        </p:nvSpPr>
        <p:spPr bwMode="auto">
          <a:xfrm>
            <a:off x="0" y="-26988"/>
            <a:ext cx="9144000" cy="15113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eaLnBrk="1" hangingPunct="1">
              <a:spcBef>
                <a:spcPct val="0"/>
              </a:spcBef>
              <a:buFontTx/>
              <a:buNone/>
            </a:pPr>
            <a:r>
              <a:rPr lang="en-US" altLang="x-none" sz="4000" b="1">
                <a:solidFill>
                  <a:srgbClr val="0000FF"/>
                </a:solidFill>
                <a:latin typeface="Arial" charset="0"/>
                <a:ea typeface="Arial" charset="0"/>
                <a:cs typeface="Arial" charset="0"/>
              </a:rPr>
              <a:t>Mutations:</a:t>
            </a:r>
          </a:p>
          <a:p>
            <a:pPr algn="ctr" eaLnBrk="1" hangingPunct="1">
              <a:spcBef>
                <a:spcPct val="0"/>
              </a:spcBef>
              <a:buFontTx/>
              <a:buNone/>
            </a:pPr>
            <a:r>
              <a:rPr lang="en-US" altLang="x-none" sz="4000" b="1">
                <a:solidFill>
                  <a:srgbClr val="0000FF"/>
                </a:solidFill>
                <a:latin typeface="Arial" charset="0"/>
                <a:ea typeface="Arial" charset="0"/>
                <a:cs typeface="Arial" charset="0"/>
              </a:rPr>
              <a:t>The Good, the Bad and the Silent</a:t>
            </a:r>
          </a:p>
        </p:txBody>
      </p:sp>
      <p:sp>
        <p:nvSpPr>
          <p:cNvPr id="32770" name="Rectangle 2"/>
          <p:cNvSpPr>
            <a:spLocks noChangeArrowheads="1"/>
          </p:cNvSpPr>
          <p:nvPr/>
        </p:nvSpPr>
        <p:spPr bwMode="auto">
          <a:xfrm>
            <a:off x="0" y="1557338"/>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2800" b="1">
                <a:latin typeface="Arial" charset="0"/>
                <a:ea typeface="Arial" charset="0"/>
                <a:cs typeface="Arial" charset="0"/>
              </a:rPr>
              <a:t>Mutations can serve the organism in three ways:</a:t>
            </a:r>
          </a:p>
        </p:txBody>
      </p:sp>
      <p:sp>
        <p:nvSpPr>
          <p:cNvPr id="32771" name="Rectangle 3"/>
          <p:cNvSpPr>
            <a:spLocks noChangeArrowheads="1"/>
          </p:cNvSpPr>
          <p:nvPr/>
        </p:nvSpPr>
        <p:spPr bwMode="auto">
          <a:xfrm>
            <a:off x="-36513" y="2520950"/>
            <a:ext cx="2376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US" altLang="x-none" sz="3600" b="1">
                <a:solidFill>
                  <a:srgbClr val="0000FF"/>
                </a:solidFill>
              </a:rPr>
              <a:t>The Good: </a:t>
            </a:r>
            <a:endParaRPr lang="en-GB" altLang="x-none" sz="3600" b="1">
              <a:solidFill>
                <a:srgbClr val="0000FF"/>
              </a:solidFill>
            </a:endParaRPr>
          </a:p>
        </p:txBody>
      </p:sp>
      <p:sp>
        <p:nvSpPr>
          <p:cNvPr id="32772" name="Rectangle 4"/>
          <p:cNvSpPr>
            <a:spLocks noChangeArrowheads="1"/>
          </p:cNvSpPr>
          <p:nvPr/>
        </p:nvSpPr>
        <p:spPr bwMode="auto">
          <a:xfrm>
            <a:off x="34925" y="4076700"/>
            <a:ext cx="2287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US" altLang="x-none" sz="3600" b="1">
                <a:solidFill>
                  <a:srgbClr val="FF0000"/>
                </a:solidFill>
                <a:latin typeface="Arial" charset="0"/>
                <a:ea typeface="Arial" charset="0"/>
                <a:cs typeface="Arial" charset="0"/>
              </a:rPr>
              <a:t>The Bad: </a:t>
            </a:r>
            <a:endParaRPr lang="en-GB" altLang="x-none" sz="3600" b="1">
              <a:solidFill>
                <a:srgbClr val="FF0000"/>
              </a:solidFill>
              <a:latin typeface="Arial" charset="0"/>
              <a:ea typeface="Arial" charset="0"/>
              <a:cs typeface="Arial" charset="0"/>
            </a:endParaRPr>
          </a:p>
        </p:txBody>
      </p:sp>
      <p:sp>
        <p:nvSpPr>
          <p:cNvPr id="32773" name="Rectangle 5"/>
          <p:cNvSpPr>
            <a:spLocks noChangeArrowheads="1"/>
          </p:cNvSpPr>
          <p:nvPr/>
        </p:nvSpPr>
        <p:spPr bwMode="auto">
          <a:xfrm>
            <a:off x="107950" y="5663208"/>
            <a:ext cx="2543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US" altLang="x-none" sz="3600" b="1">
                <a:solidFill>
                  <a:srgbClr val="008000"/>
                </a:solidFill>
                <a:latin typeface="Arial" charset="0"/>
                <a:ea typeface="Arial" charset="0"/>
                <a:cs typeface="Arial" charset="0"/>
              </a:rPr>
              <a:t>The Silent:</a:t>
            </a:r>
            <a:endParaRPr lang="en-GB" altLang="x-none" sz="3600" b="1" dirty="0">
              <a:latin typeface="Arial" charset="0"/>
              <a:ea typeface="Arial" charset="0"/>
              <a:cs typeface="Arial" charset="0"/>
            </a:endParaRPr>
          </a:p>
        </p:txBody>
      </p:sp>
      <p:sp>
        <p:nvSpPr>
          <p:cNvPr id="7" name="ZoneTexte 6"/>
          <p:cNvSpPr txBox="1">
            <a:spLocks noChangeArrowheads="1"/>
          </p:cNvSpPr>
          <p:nvPr/>
        </p:nvSpPr>
        <p:spPr bwMode="auto">
          <a:xfrm>
            <a:off x="2195513" y="2205038"/>
            <a:ext cx="6804025" cy="120015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50000"/>
              </a:spcBef>
              <a:buFontTx/>
              <a:buNone/>
            </a:pPr>
            <a:r>
              <a:rPr lang="en-US" altLang="x-none" sz="2400" b="1" dirty="0">
                <a:solidFill>
                  <a:srgbClr val="0000FF"/>
                </a:solidFill>
                <a:latin typeface="Arial" charset="0"/>
                <a:ea typeface="Arial" charset="0"/>
                <a:cs typeface="Arial" charset="0"/>
              </a:rPr>
              <a:t>A mutation can cause a trait that enhances the organism’s function (</a:t>
            </a:r>
            <a:r>
              <a:rPr lang="en-US" altLang="x-none" sz="2400" b="1" dirty="0" err="1">
                <a:solidFill>
                  <a:srgbClr val="0000FF"/>
                </a:solidFill>
                <a:latin typeface="Arial" charset="0"/>
                <a:ea typeface="Arial" charset="0"/>
                <a:cs typeface="Arial" charset="0"/>
              </a:rPr>
              <a:t>exp</a:t>
            </a:r>
            <a:r>
              <a:rPr lang="en-US" altLang="x-none" sz="2400" b="1" dirty="0">
                <a:solidFill>
                  <a:srgbClr val="0000FF"/>
                </a:solidFill>
                <a:latin typeface="Arial" charset="0"/>
                <a:ea typeface="Arial" charset="0"/>
                <a:cs typeface="Arial" charset="0"/>
              </a:rPr>
              <a:t>: Mutation in a gene provides resistance to malaria).</a:t>
            </a:r>
          </a:p>
        </p:txBody>
      </p:sp>
      <p:sp>
        <p:nvSpPr>
          <p:cNvPr id="8" name="Rectangle 7"/>
          <p:cNvSpPr>
            <a:spLocks noChangeArrowheads="1"/>
          </p:cNvSpPr>
          <p:nvPr/>
        </p:nvSpPr>
        <p:spPr bwMode="auto">
          <a:xfrm>
            <a:off x="2195513" y="3644900"/>
            <a:ext cx="6858000" cy="19389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50000"/>
              </a:spcBef>
              <a:buFontTx/>
              <a:buNone/>
            </a:pPr>
            <a:r>
              <a:rPr lang="en-US" altLang="x-none" sz="2400" b="1" dirty="0">
                <a:solidFill>
                  <a:srgbClr val="FF0000"/>
                </a:solidFill>
                <a:latin typeface="Arial" charset="0"/>
                <a:ea typeface="Arial" charset="0"/>
                <a:cs typeface="Arial" charset="0"/>
              </a:rPr>
              <a:t>A mutation can cause a trait that is harmful, sometimes fatal to the organism (</a:t>
            </a:r>
            <a:r>
              <a:rPr lang="en-US" altLang="x-none" sz="2400" b="1" dirty="0" err="1">
                <a:solidFill>
                  <a:srgbClr val="FF0000"/>
                </a:solidFill>
                <a:latin typeface="Arial" charset="0"/>
                <a:ea typeface="Arial" charset="0"/>
                <a:cs typeface="Arial" charset="0"/>
              </a:rPr>
              <a:t>Exp</a:t>
            </a:r>
            <a:r>
              <a:rPr lang="en-US" altLang="x-none" sz="2400" b="1" dirty="0">
                <a:solidFill>
                  <a:srgbClr val="FF0000"/>
                </a:solidFill>
                <a:latin typeface="Arial" charset="0"/>
                <a:ea typeface="Arial" charset="0"/>
                <a:cs typeface="Arial" charset="0"/>
              </a:rPr>
              <a:t>: Huntington’s disease, a symptom of a gene mutation, is a degenerative disease of the nervous system).</a:t>
            </a:r>
          </a:p>
        </p:txBody>
      </p:sp>
      <p:sp>
        <p:nvSpPr>
          <p:cNvPr id="9" name="Rectangle 8"/>
          <p:cNvSpPr>
            <a:spLocks noChangeArrowheads="1"/>
          </p:cNvSpPr>
          <p:nvPr/>
        </p:nvSpPr>
        <p:spPr bwMode="auto">
          <a:xfrm>
            <a:off x="2555875" y="5621486"/>
            <a:ext cx="6516688" cy="8318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50000"/>
              </a:spcBef>
              <a:buFontTx/>
              <a:buNone/>
            </a:pPr>
            <a:r>
              <a:rPr lang="en-US" altLang="x-none" sz="2400" b="1">
                <a:solidFill>
                  <a:srgbClr val="008000"/>
                </a:solidFill>
                <a:latin typeface="Arial" charset="0"/>
                <a:ea typeface="Arial" charset="0"/>
                <a:cs typeface="Arial" charset="0"/>
              </a:rPr>
              <a:t>A mutation can simply cause no difference in the function of the organism.</a:t>
            </a:r>
          </a:p>
        </p:txBody>
      </p:sp>
      <p:sp>
        <p:nvSpPr>
          <p:cNvPr id="10" name="Text Box 7"/>
          <p:cNvSpPr txBox="1">
            <a:spLocks noChangeArrowheads="1"/>
          </p:cNvSpPr>
          <p:nvPr/>
        </p:nvSpPr>
        <p:spPr bwMode="auto">
          <a:xfrm>
            <a:off x="5795963" y="6505575"/>
            <a:ext cx="3276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x-none" sz="1400" b="1" dirty="0">
                <a:solidFill>
                  <a:srgbClr val="0000FF"/>
                </a:solidFill>
              </a:rPr>
              <a:t>Campbell, Biology, 5</a:t>
            </a:r>
            <a:r>
              <a:rPr lang="en-US" altLang="x-none" sz="1400" b="1" baseline="30000" dirty="0">
                <a:solidFill>
                  <a:srgbClr val="0000FF"/>
                </a:solidFill>
              </a:rPr>
              <a:t>th</a:t>
            </a:r>
            <a:r>
              <a:rPr lang="en-US" altLang="x-none" sz="1400" b="1" dirty="0">
                <a:solidFill>
                  <a:srgbClr val="0000FF"/>
                </a:solidFill>
              </a:rPr>
              <a:t> edition, p. 255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0" y="1125538"/>
            <a:ext cx="914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GB" altLang="x-none" b="1">
                <a:solidFill>
                  <a:srgbClr val="FF0000"/>
                </a:solidFill>
                <a:latin typeface="Arial" charset="0"/>
                <a:ea typeface="Arial" charset="0"/>
                <a:cs typeface="Arial" charset="0"/>
              </a:rPr>
              <a:t>•</a:t>
            </a:r>
            <a:r>
              <a:rPr lang="en-GB" altLang="x-none" b="1">
                <a:solidFill>
                  <a:srgbClr val="000000"/>
                </a:solidFill>
                <a:latin typeface="Arial" charset="0"/>
                <a:ea typeface="Arial" charset="0"/>
                <a:cs typeface="Arial" charset="0"/>
              </a:rPr>
              <a:t> As the effect of mutation is to cause possibly genetic disease, understanding the rate of mutation is important in medical genetics. </a:t>
            </a:r>
          </a:p>
        </p:txBody>
      </p:sp>
      <p:sp>
        <p:nvSpPr>
          <p:cNvPr id="33794" name="Rectangle 2"/>
          <p:cNvSpPr>
            <a:spLocks noChangeArrowheads="1"/>
          </p:cNvSpPr>
          <p:nvPr/>
        </p:nvSpPr>
        <p:spPr bwMode="auto">
          <a:xfrm>
            <a:off x="0" y="364490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GB" altLang="x-none" b="1">
                <a:solidFill>
                  <a:srgbClr val="FF0000"/>
                </a:solidFill>
                <a:latin typeface="Arial" charset="0"/>
                <a:ea typeface="Arial" charset="0"/>
                <a:cs typeface="Arial" charset="0"/>
              </a:rPr>
              <a:t>•</a:t>
            </a:r>
            <a:r>
              <a:rPr lang="en-GB" altLang="x-none" b="1">
                <a:solidFill>
                  <a:srgbClr val="000000"/>
                </a:solidFill>
                <a:latin typeface="Arial" charset="0"/>
                <a:ea typeface="Arial" charset="0"/>
                <a:cs typeface="Arial" charset="0"/>
              </a:rPr>
              <a:t> Furthermore, if we are to infer selection from patterns of divergence, an important aspect of comparative and functional genomics, then we need realistic null models of neutral variation (i.e. knowledge of mutation patterns). </a:t>
            </a:r>
          </a:p>
        </p:txBody>
      </p:sp>
      <p:sp>
        <p:nvSpPr>
          <p:cNvPr id="33795" name="ZoneTexte 1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dirty="0">
                <a:solidFill>
                  <a:srgbClr val="0000FF"/>
                </a:solidFill>
                <a:latin typeface="Arial" charset="0"/>
                <a:ea typeface="Arial" charset="0"/>
                <a:cs typeface="Arial" charset="0"/>
              </a:rPr>
              <a:t>Mutation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2"/>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latin typeface="Arial" charset="0"/>
                <a:ea typeface="Arial" charset="0"/>
                <a:cs typeface="Arial" charset="0"/>
              </a:rPr>
              <a:t>Molecular evolutionary analysis</a:t>
            </a:r>
            <a:endParaRPr lang="en-GB" altLang="x-none" sz="4400" dirty="0">
              <a:solidFill>
                <a:srgbClr val="0000FF"/>
              </a:solidFill>
              <a:latin typeface="Arial" charset="0"/>
              <a:ea typeface="Arial" charset="0"/>
              <a:cs typeface="Arial" charset="0"/>
            </a:endParaRPr>
          </a:p>
        </p:txBody>
      </p:sp>
      <p:sp>
        <p:nvSpPr>
          <p:cNvPr id="109571" name="Text Box 3"/>
          <p:cNvSpPr txBox="1">
            <a:spLocks noChangeArrowheads="1"/>
          </p:cNvSpPr>
          <p:nvPr/>
        </p:nvSpPr>
        <p:spPr bwMode="auto">
          <a:xfrm>
            <a:off x="0" y="5229225"/>
            <a:ext cx="91440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dirty="0">
                <a:solidFill>
                  <a:srgbClr val="FF0000"/>
                </a:solidFill>
                <a:latin typeface="Arial" charset="0"/>
                <a:ea typeface="Arial" charset="0"/>
                <a:cs typeface="Arial" charset="0"/>
              </a:rPr>
              <a:t>•</a:t>
            </a:r>
            <a:r>
              <a:rPr lang="en-GB" altLang="x-none" b="1" dirty="0">
                <a:latin typeface="Arial" charset="0"/>
                <a:ea typeface="Arial" charset="0"/>
                <a:cs typeface="Arial" charset="0"/>
              </a:rPr>
              <a:t> If the rate of evolution is known, then a time since divergence can be estimated.</a:t>
            </a:r>
            <a:endParaRPr lang="en-GB" altLang="x-none" dirty="0">
              <a:latin typeface="Arial" charset="0"/>
              <a:ea typeface="Arial" charset="0"/>
              <a:cs typeface="Arial" charset="0"/>
            </a:endParaRPr>
          </a:p>
        </p:txBody>
      </p:sp>
      <p:sp>
        <p:nvSpPr>
          <p:cNvPr id="34819" name="Rectangle 1"/>
          <p:cNvSpPr>
            <a:spLocks noChangeArrowheads="1"/>
          </p:cNvSpPr>
          <p:nvPr/>
        </p:nvSpPr>
        <p:spPr bwMode="auto">
          <a:xfrm>
            <a:off x="-36513" y="908050"/>
            <a:ext cx="91805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b="1">
                <a:solidFill>
                  <a:srgbClr val="FF0000"/>
                </a:solidFill>
                <a:latin typeface="Arial" charset="0"/>
                <a:ea typeface="Arial" charset="0"/>
                <a:cs typeface="Arial" charset="0"/>
              </a:rPr>
              <a:t>•</a:t>
            </a:r>
            <a:r>
              <a:rPr lang="fr-FR" altLang="x-none" b="1">
                <a:latin typeface="Arial" charset="0"/>
                <a:ea typeface="Arial" charset="0"/>
                <a:cs typeface="Arial" charset="0"/>
              </a:rPr>
              <a:t> </a:t>
            </a:r>
            <a:r>
              <a:rPr lang="en-GB" altLang="x-none" b="1">
                <a:latin typeface="Arial" charset="0"/>
                <a:ea typeface="Arial" charset="0"/>
                <a:cs typeface="Arial" charset="0"/>
              </a:rPr>
              <a:t>Aims at understanding and modelling evolutionary events;</a:t>
            </a:r>
          </a:p>
        </p:txBody>
      </p:sp>
      <p:sp>
        <p:nvSpPr>
          <p:cNvPr id="34820" name="Rectangle 2"/>
          <p:cNvSpPr>
            <a:spLocks noChangeArrowheads="1"/>
          </p:cNvSpPr>
          <p:nvPr/>
        </p:nvSpPr>
        <p:spPr bwMode="auto">
          <a:xfrm>
            <a:off x="0" y="2276475"/>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Evolutionary modelling extrapolates from the divergence between sequences that are assumed homologous,  the number of events which have occurred since the genes diverged;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0" y="555625"/>
            <a:ext cx="9144000" cy="66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latin typeface="Arial" charset="0"/>
                <a:ea typeface="Arial" charset="0"/>
                <a:cs typeface="Arial" charset="0"/>
              </a:rPr>
              <a:t>Applications:</a:t>
            </a:r>
            <a:r>
              <a:rPr lang="en-GB" altLang="x-none" b="1">
                <a:latin typeface="Arial" charset="0"/>
                <a:ea typeface="Arial" charset="0"/>
                <a:cs typeface="Arial" charset="0"/>
              </a:rPr>
              <a:t> </a:t>
            </a:r>
            <a:r>
              <a:rPr lang="en-GB" altLang="x-none" sz="2800" b="1">
                <a:latin typeface="Arial" charset="0"/>
                <a:ea typeface="Arial" charset="0"/>
                <a:cs typeface="Arial" charset="0"/>
              </a:rPr>
              <a:t>Molecular evolution analysis has clarified:</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evolutionary relationships between humans and other primates;</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origins of AIDS;</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origin of modern humans and population migration;</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Speciation events;</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Genetic material exchange between species.</a:t>
            </a:r>
          </a:p>
          <a:p>
            <a:pPr>
              <a:spcBef>
                <a:spcPct val="500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Origin of some diseases (cancer, etc...)</a:t>
            </a:r>
          </a:p>
          <a:p>
            <a:pPr>
              <a:spcBef>
                <a:spcPct val="50000"/>
              </a:spcBef>
              <a:buFontTx/>
              <a:buNone/>
            </a:pPr>
            <a:r>
              <a:rPr lang="en-GB" altLang="x-none" sz="2800" b="1">
                <a:solidFill>
                  <a:srgbClr val="FF0000"/>
                </a:solidFill>
                <a:latin typeface="Arial" charset="0"/>
                <a:ea typeface="Arial" charset="0"/>
                <a:cs typeface="Arial" charset="0"/>
              </a:rPr>
              <a:t>• .....</a:t>
            </a:r>
            <a:endParaRPr lang="en-GB" altLang="x-none" sz="2800" b="1">
              <a:latin typeface="Arial" charset="0"/>
              <a:ea typeface="Arial" charset="0"/>
              <a:cs typeface="Arial" charset="0"/>
            </a:endParaRPr>
          </a:p>
        </p:txBody>
      </p:sp>
      <p:sp>
        <p:nvSpPr>
          <p:cNvPr id="36866" name="Text Box 3"/>
          <p:cNvSpPr txBox="1">
            <a:spLocks noChangeArrowheads="1"/>
          </p:cNvSpPr>
          <p:nvPr/>
        </p:nvSpPr>
        <p:spPr bwMode="auto">
          <a:xfrm>
            <a:off x="0" y="-26988"/>
            <a:ext cx="90678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Molecular evolution</a:t>
            </a:r>
            <a:endParaRPr lang="en-GB" altLang="x-none" sz="1200" dirty="0">
              <a:solidFill>
                <a:srgbClr val="0000FF"/>
              </a:solidFill>
              <a:latin typeface="Arial" charset="0"/>
              <a:ea typeface="Arial" charset="0"/>
              <a:cs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3" name="Group 13"/>
          <p:cNvGrpSpPr>
            <a:grpSpLocks/>
          </p:cNvGrpSpPr>
          <p:nvPr/>
        </p:nvGrpSpPr>
        <p:grpSpPr bwMode="auto">
          <a:xfrm>
            <a:off x="1905000" y="1905000"/>
            <a:ext cx="6096000" cy="2971800"/>
            <a:chOff x="240" y="1200"/>
            <a:chExt cx="3840" cy="1872"/>
          </a:xfrm>
        </p:grpSpPr>
        <p:sp>
          <p:nvSpPr>
            <p:cNvPr id="64515" name="Text Box 3"/>
            <p:cNvSpPr txBox="1">
              <a:spLocks noChangeArrowheads="1"/>
            </p:cNvSpPr>
            <p:nvPr/>
          </p:nvSpPr>
          <p:spPr bwMode="auto">
            <a:xfrm>
              <a:off x="240" y="1200"/>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latin typeface="Courier" charset="0"/>
                </a:rPr>
                <a:t>GAC</a:t>
              </a:r>
              <a:r>
                <a:rPr lang="en-GB" altLang="x-none" sz="2000" b="1" dirty="0">
                  <a:solidFill>
                    <a:srgbClr val="0000FF"/>
                  </a:solidFill>
                  <a:latin typeface="Courier" charset="0"/>
                </a:rPr>
                <a:t>G</a:t>
              </a:r>
              <a:r>
                <a:rPr lang="en-GB" altLang="x-none" sz="2000" b="1" dirty="0">
                  <a:latin typeface="Courier" charset="0"/>
                </a:rPr>
                <a:t>ACCATAGA</a:t>
              </a:r>
              <a:r>
                <a:rPr lang="en-GB" altLang="x-none" sz="2000" b="1" dirty="0">
                  <a:solidFill>
                    <a:srgbClr val="FF0000"/>
                  </a:solidFill>
                  <a:latin typeface="Courier" charset="0"/>
                </a:rPr>
                <a:t>C</a:t>
              </a:r>
              <a:r>
                <a:rPr lang="en-GB" altLang="x-none" sz="2000" b="1" dirty="0">
                  <a:latin typeface="Courier" charset="0"/>
                </a:rPr>
                <a:t>C</a:t>
              </a:r>
              <a:r>
                <a:rPr lang="en-GB" altLang="x-none" sz="2000" b="1" dirty="0">
                  <a:solidFill>
                    <a:srgbClr val="0000FF"/>
                  </a:solidFill>
                  <a:latin typeface="Courier" charset="0"/>
                </a:rPr>
                <a:t>A</a:t>
              </a:r>
              <a:r>
                <a:rPr lang="en-GB" altLang="x-none" sz="2000" b="1" dirty="0">
                  <a:latin typeface="Courier" charset="0"/>
                </a:rPr>
                <a:t>GCATAG</a:t>
              </a:r>
            </a:p>
            <a:p>
              <a:pPr>
                <a:spcBef>
                  <a:spcPct val="50000"/>
                </a:spcBef>
                <a:defRPr/>
              </a:pPr>
              <a:r>
                <a:rPr lang="en-GB" altLang="x-none" sz="2000" b="1" dirty="0">
                  <a:latin typeface="Courier" charset="0"/>
                </a:rPr>
                <a:t>GAC</a:t>
              </a:r>
              <a:r>
                <a:rPr lang="en-GB" altLang="x-none" sz="2000" b="1" dirty="0">
                  <a:solidFill>
                    <a:srgbClr val="0000FF"/>
                  </a:solidFill>
                  <a:latin typeface="Courier" charset="0"/>
                </a:rPr>
                <a:t>T</a:t>
              </a:r>
              <a:r>
                <a:rPr lang="en-GB" altLang="x-none" sz="2000" b="1" dirty="0">
                  <a:latin typeface="Courier" charset="0"/>
                </a:rPr>
                <a:t>ACCATAGA</a:t>
              </a:r>
              <a:r>
                <a:rPr lang="en-GB" altLang="x-none" sz="2000" b="1" dirty="0">
                  <a:solidFill>
                    <a:srgbClr val="FF0000"/>
                  </a:solidFill>
                  <a:latin typeface="Courier" charset="0"/>
                </a:rPr>
                <a:t>-</a:t>
              </a:r>
              <a:r>
                <a:rPr lang="en-GB" altLang="x-none" sz="2000" b="1" dirty="0">
                  <a:latin typeface="Courier" charset="0"/>
                </a:rPr>
                <a:t>C</a:t>
              </a:r>
              <a:r>
                <a:rPr lang="en-GB" altLang="x-none" sz="2000" b="1" dirty="0">
                  <a:solidFill>
                    <a:srgbClr val="0000FF"/>
                  </a:solidFill>
                  <a:latin typeface="Courier" charset="0"/>
                </a:rPr>
                <a:t>T</a:t>
              </a:r>
              <a:r>
                <a:rPr lang="en-GB" altLang="x-none" sz="2000" b="1" dirty="0">
                  <a:latin typeface="Courier" charset="0"/>
                </a:rPr>
                <a:t>GCAAAG</a:t>
              </a:r>
            </a:p>
            <a:p>
              <a:pPr>
                <a:spcBef>
                  <a:spcPct val="50000"/>
                </a:spcBef>
                <a:defRPr/>
              </a:pPr>
              <a:r>
                <a:rPr lang="en-GB" altLang="x-none" sz="2000" b="1" dirty="0">
                  <a:solidFill>
                    <a:srgbClr val="FF0000"/>
                  </a:solidFill>
                  <a:latin typeface="Courier" charset="0"/>
                </a:rPr>
                <a:t>*** ******** * *** **</a:t>
              </a:r>
            </a:p>
          </p:txBody>
        </p:sp>
        <p:sp>
          <p:nvSpPr>
            <p:cNvPr id="64516" name="Text Box 4"/>
            <p:cNvSpPr txBox="1">
              <a:spLocks noChangeArrowheads="1"/>
            </p:cNvSpPr>
            <p:nvPr/>
          </p:nvSpPr>
          <p:spPr bwMode="auto">
            <a:xfrm>
              <a:off x="288" y="2246"/>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latin typeface="Courier" charset="0"/>
                </a:rPr>
                <a:t>GAC</a:t>
              </a:r>
              <a:r>
                <a:rPr lang="en-GB" altLang="x-none" sz="2000" b="1" dirty="0">
                  <a:solidFill>
                    <a:srgbClr val="0000FF"/>
                  </a:solidFill>
                  <a:latin typeface="Courier" charset="0"/>
                </a:rPr>
                <a:t>G</a:t>
              </a:r>
              <a:r>
                <a:rPr lang="en-GB" altLang="x-none" sz="2000" b="1" dirty="0">
                  <a:latin typeface="Courier" charset="0"/>
                </a:rPr>
                <a:t>ACCATAGAC</a:t>
              </a:r>
              <a:r>
                <a:rPr lang="en-GB" altLang="x-none" sz="2000" b="1" dirty="0">
                  <a:solidFill>
                    <a:srgbClr val="0000FF"/>
                  </a:solidFill>
                  <a:latin typeface="Courier" charset="0"/>
                </a:rPr>
                <a:t>C</a:t>
              </a:r>
              <a:r>
                <a:rPr lang="en-GB" altLang="x-none" sz="2000" b="1" dirty="0">
                  <a:solidFill>
                    <a:srgbClr val="FF0000"/>
                  </a:solidFill>
                  <a:latin typeface="Courier" charset="0"/>
                </a:rPr>
                <a:t>A</a:t>
              </a:r>
              <a:r>
                <a:rPr lang="en-GB" altLang="x-none" sz="2000" b="1" dirty="0">
                  <a:latin typeface="Courier" charset="0"/>
                </a:rPr>
                <a:t>GCA</a:t>
              </a:r>
              <a:r>
                <a:rPr lang="en-GB" altLang="x-none" sz="2000" b="1" dirty="0">
                  <a:solidFill>
                    <a:srgbClr val="0000FF"/>
                  </a:solidFill>
                  <a:latin typeface="Courier" charset="0"/>
                </a:rPr>
                <a:t>T</a:t>
              </a:r>
              <a:r>
                <a:rPr lang="en-GB" altLang="x-none" sz="2000" b="1" dirty="0">
                  <a:latin typeface="Courier" charset="0"/>
                </a:rPr>
                <a:t>AG</a:t>
              </a:r>
            </a:p>
            <a:p>
              <a:pPr>
                <a:spcBef>
                  <a:spcPct val="50000"/>
                </a:spcBef>
                <a:defRPr/>
              </a:pPr>
              <a:r>
                <a:rPr lang="en-GB" altLang="x-none" sz="2000" b="1" dirty="0">
                  <a:latin typeface="Courier" charset="0"/>
                </a:rPr>
                <a:t>GAC</a:t>
              </a:r>
              <a:r>
                <a:rPr lang="en-GB" altLang="x-none" sz="2000" b="1" dirty="0">
                  <a:solidFill>
                    <a:srgbClr val="0000FF"/>
                  </a:solidFill>
                  <a:latin typeface="Courier" charset="0"/>
                </a:rPr>
                <a:t>T</a:t>
              </a:r>
              <a:r>
                <a:rPr lang="en-GB" altLang="x-none" sz="2000" b="1" dirty="0">
                  <a:latin typeface="Courier" charset="0"/>
                </a:rPr>
                <a:t>ACCATAGAC</a:t>
              </a:r>
              <a:r>
                <a:rPr lang="en-GB" altLang="x-none" sz="2000" b="1" dirty="0">
                  <a:solidFill>
                    <a:srgbClr val="0000FF"/>
                  </a:solidFill>
                  <a:latin typeface="Courier" charset="0"/>
                </a:rPr>
                <a:t>T</a:t>
              </a:r>
              <a:r>
                <a:rPr lang="en-GB" altLang="x-none" sz="2000" b="1" dirty="0">
                  <a:solidFill>
                    <a:srgbClr val="FF0000"/>
                  </a:solidFill>
                  <a:latin typeface="Courier" charset="0"/>
                </a:rPr>
                <a:t>-</a:t>
              </a:r>
              <a:r>
                <a:rPr lang="en-GB" altLang="x-none" sz="2000" b="1" dirty="0">
                  <a:latin typeface="Courier" charset="0"/>
                </a:rPr>
                <a:t>GCA</a:t>
              </a:r>
              <a:r>
                <a:rPr lang="en-GB" altLang="x-none" sz="2000" b="1" dirty="0">
                  <a:solidFill>
                    <a:srgbClr val="0000FF"/>
                  </a:solidFill>
                  <a:latin typeface="Courier" charset="0"/>
                </a:rPr>
                <a:t>A</a:t>
              </a:r>
              <a:r>
                <a:rPr lang="en-GB" altLang="x-none" sz="2000" b="1" dirty="0">
                  <a:latin typeface="Courier" charset="0"/>
                </a:rPr>
                <a:t>AG</a:t>
              </a:r>
            </a:p>
            <a:p>
              <a:pPr>
                <a:spcBef>
                  <a:spcPct val="50000"/>
                </a:spcBef>
                <a:defRPr/>
              </a:pPr>
              <a:r>
                <a:rPr lang="en-GB" altLang="x-none" sz="2000" b="1" dirty="0">
                  <a:solidFill>
                    <a:srgbClr val="FF0000"/>
                  </a:solidFill>
                  <a:latin typeface="Courier" charset="0"/>
                </a:rPr>
                <a:t>*** *********  *** **</a:t>
              </a:r>
            </a:p>
          </p:txBody>
        </p:sp>
        <p:grpSp>
          <p:nvGrpSpPr>
            <p:cNvPr id="38922" name="Group 5"/>
            <p:cNvGrpSpPr>
              <a:grpSpLocks/>
            </p:cNvGrpSpPr>
            <p:nvPr/>
          </p:nvGrpSpPr>
          <p:grpSpPr bwMode="auto">
            <a:xfrm>
              <a:off x="1488" y="1632"/>
              <a:ext cx="1200" cy="1392"/>
              <a:chOff x="1488" y="1632"/>
              <a:chExt cx="1200" cy="1392"/>
            </a:xfrm>
          </p:grpSpPr>
          <p:sp>
            <p:nvSpPr>
              <p:cNvPr id="64518" name="Line 6"/>
              <p:cNvSpPr>
                <a:spLocks noChangeShapeType="1"/>
              </p:cNvSpPr>
              <p:nvPr/>
            </p:nvSpPr>
            <p:spPr bwMode="auto">
              <a:xfrm flipH="1" flipV="1">
                <a:off x="1488" y="1632"/>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dirty="0"/>
              </a:p>
            </p:txBody>
          </p:sp>
          <p:sp>
            <p:nvSpPr>
              <p:cNvPr id="64519" name="Line 7"/>
              <p:cNvSpPr>
                <a:spLocks noChangeShapeType="1"/>
              </p:cNvSpPr>
              <p:nvPr/>
            </p:nvSpPr>
            <p:spPr bwMode="auto">
              <a:xfrm flipH="1" flipV="1">
                <a:off x="1728" y="2688"/>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dirty="0"/>
              </a:p>
            </p:txBody>
          </p:sp>
          <p:sp>
            <p:nvSpPr>
              <p:cNvPr id="64520" name="Line 8"/>
              <p:cNvSpPr>
                <a:spLocks noChangeShapeType="1"/>
              </p:cNvSpPr>
              <p:nvPr/>
            </p:nvSpPr>
            <p:spPr bwMode="auto">
              <a:xfrm>
                <a:off x="1536" y="1968"/>
                <a:ext cx="115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dirty="0"/>
              </a:p>
            </p:txBody>
          </p:sp>
          <p:sp>
            <p:nvSpPr>
              <p:cNvPr id="64521" name="Line 9"/>
              <p:cNvSpPr>
                <a:spLocks noChangeShapeType="1"/>
              </p:cNvSpPr>
              <p:nvPr/>
            </p:nvSpPr>
            <p:spPr bwMode="auto">
              <a:xfrm>
                <a:off x="1776" y="3024"/>
                <a:ext cx="91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dirty="0"/>
              </a:p>
            </p:txBody>
          </p:sp>
          <p:sp>
            <p:nvSpPr>
              <p:cNvPr id="64522" name="Line 10"/>
              <p:cNvSpPr>
                <a:spLocks noChangeShapeType="1"/>
              </p:cNvSpPr>
              <p:nvPr/>
            </p:nvSpPr>
            <p:spPr bwMode="auto">
              <a:xfrm flipV="1">
                <a:off x="2688" y="1968"/>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dirty="0"/>
              </a:p>
            </p:txBody>
          </p:sp>
        </p:grpSp>
        <p:sp>
          <p:nvSpPr>
            <p:cNvPr id="64523" name="Text Box 11"/>
            <p:cNvSpPr txBox="1">
              <a:spLocks noChangeArrowheads="1"/>
            </p:cNvSpPr>
            <p:nvPr/>
          </p:nvSpPr>
          <p:spPr bwMode="auto">
            <a:xfrm>
              <a:off x="2880" y="1776"/>
              <a:ext cx="120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dirty="0"/>
                <a:t>Two possible positions for the </a:t>
              </a:r>
              <a:r>
                <a:rPr lang="en-GB" altLang="x-none" sz="1800" b="1" dirty="0" err="1"/>
                <a:t>indel</a:t>
              </a:r>
              <a:endParaRPr lang="en-GB" altLang="x-none" sz="1800" b="1" dirty="0"/>
            </a:p>
          </p:txBody>
        </p:sp>
      </p:grpSp>
      <p:sp>
        <p:nvSpPr>
          <p:cNvPr id="38914" name="Text Box 14"/>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Molecular evolution</a:t>
            </a:r>
            <a:endParaRPr lang="en-GB" altLang="x-none" sz="1200" dirty="0">
              <a:solidFill>
                <a:srgbClr val="0000FF"/>
              </a:solidFill>
              <a:latin typeface="Arial" charset="0"/>
              <a:ea typeface="Arial" charset="0"/>
              <a:cs typeface="Arial" charset="0"/>
            </a:endParaRPr>
          </a:p>
        </p:txBody>
      </p:sp>
      <p:sp>
        <p:nvSpPr>
          <p:cNvPr id="64527" name="Line 15"/>
          <p:cNvSpPr>
            <a:spLocks noChangeShapeType="1"/>
          </p:cNvSpPr>
          <p:nvPr/>
        </p:nvSpPr>
        <p:spPr bwMode="auto">
          <a:xfrm>
            <a:off x="4191000" y="22098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64528" name="Line 16"/>
          <p:cNvSpPr>
            <a:spLocks noChangeShapeType="1"/>
          </p:cNvSpPr>
          <p:nvPr/>
        </p:nvSpPr>
        <p:spPr bwMode="auto">
          <a:xfrm>
            <a:off x="2514600" y="22098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64529" name="Line 17"/>
          <p:cNvSpPr>
            <a:spLocks noChangeShapeType="1"/>
          </p:cNvSpPr>
          <p:nvPr/>
        </p:nvSpPr>
        <p:spPr bwMode="auto">
          <a:xfrm>
            <a:off x="2590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64530" name="Line 18"/>
          <p:cNvSpPr>
            <a:spLocks noChangeShapeType="1"/>
          </p:cNvSpPr>
          <p:nvPr/>
        </p:nvSpPr>
        <p:spPr bwMode="auto">
          <a:xfrm>
            <a:off x="4114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64531" name="Line 19"/>
          <p:cNvSpPr>
            <a:spLocks noChangeShapeType="1"/>
          </p:cNvSpPr>
          <p:nvPr/>
        </p:nvSpPr>
        <p:spPr bwMode="auto">
          <a:xfrm>
            <a:off x="4876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latin typeface="Arial" charset="0"/>
                <a:ea typeface="Arial" charset="0"/>
                <a:cs typeface="Arial" charset="0"/>
              </a:rPr>
              <a:t>Molecular evolution</a:t>
            </a:r>
            <a:endParaRPr lang="en-GB" altLang="x-none" sz="4400" dirty="0">
              <a:solidFill>
                <a:srgbClr val="0000FF"/>
              </a:solidFill>
              <a:latin typeface="Arial" charset="0"/>
              <a:ea typeface="Arial" charset="0"/>
              <a:cs typeface="Arial" charset="0"/>
            </a:endParaRPr>
          </a:p>
        </p:txBody>
      </p:sp>
      <p:sp>
        <p:nvSpPr>
          <p:cNvPr id="61443" name="Text Box 3"/>
          <p:cNvSpPr txBox="1">
            <a:spLocks noChangeArrowheads="1"/>
          </p:cNvSpPr>
          <p:nvPr/>
        </p:nvSpPr>
        <p:spPr bwMode="auto">
          <a:xfrm>
            <a:off x="107950" y="2057400"/>
            <a:ext cx="903605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3200" b="1">
                <a:solidFill>
                  <a:srgbClr val="FF0000"/>
                </a:solidFill>
              </a:rPr>
              <a:t>•</a:t>
            </a:r>
            <a:r>
              <a:rPr lang="en-GB" altLang="x-none" sz="3200" b="1"/>
              <a:t> Mutations arise due to inheritable changes in genomic DNA sequence;</a:t>
            </a:r>
          </a:p>
          <a:p>
            <a:pPr algn="just">
              <a:spcBef>
                <a:spcPct val="50000"/>
              </a:spcBef>
              <a:defRPr/>
            </a:pPr>
            <a:r>
              <a:rPr lang="en-GB" altLang="x-none" sz="3200" b="1" dirty="0">
                <a:solidFill>
                  <a:srgbClr val="FF0000"/>
                </a:solidFill>
              </a:rPr>
              <a:t>•</a:t>
            </a:r>
            <a:r>
              <a:rPr lang="en-GB" altLang="x-none" sz="3200" b="1" dirty="0"/>
              <a:t> Mechanisms which govern changes at the protein level are most likely due to nucleotide substitution or insertions/deletions;</a:t>
            </a:r>
          </a:p>
          <a:p>
            <a:pPr algn="just">
              <a:spcBef>
                <a:spcPct val="50000"/>
              </a:spcBef>
              <a:defRPr/>
            </a:pPr>
            <a:r>
              <a:rPr lang="en-GB" altLang="x-none" sz="3200" b="1" dirty="0">
                <a:solidFill>
                  <a:srgbClr val="FF0000"/>
                </a:solidFill>
              </a:rPr>
              <a:t>•</a:t>
            </a:r>
            <a:r>
              <a:rPr lang="en-GB" altLang="x-none" sz="3200" b="1" dirty="0"/>
              <a:t> Changes may give rise to new genes which become fixed if they give the organism an advantage in selection;</a:t>
            </a:r>
          </a:p>
        </p:txBody>
      </p:sp>
      <p:sp>
        <p:nvSpPr>
          <p:cNvPr id="61444" name="Text Box 4"/>
          <p:cNvSpPr txBox="1">
            <a:spLocks noChangeArrowheads="1"/>
          </p:cNvSpPr>
          <p:nvPr/>
        </p:nvSpPr>
        <p:spPr bwMode="auto">
          <a:xfrm>
            <a:off x="2819400" y="1066800"/>
            <a:ext cx="3581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latin typeface="Courier" charset="0"/>
              </a:rPr>
              <a:t>GAC</a:t>
            </a:r>
            <a:r>
              <a:rPr lang="en-GB" altLang="x-none" sz="2000" b="1">
                <a:solidFill>
                  <a:srgbClr val="0000FF"/>
                </a:solidFill>
                <a:latin typeface="Courier" charset="0"/>
              </a:rPr>
              <a:t>G</a:t>
            </a:r>
            <a:r>
              <a:rPr lang="en-GB" altLang="x-none" sz="2000" b="1">
                <a:latin typeface="Courier" charset="0"/>
              </a:rPr>
              <a:t>ACCATAGA</a:t>
            </a:r>
            <a:r>
              <a:rPr lang="en-GB" altLang="x-none" sz="2000" b="1">
                <a:solidFill>
                  <a:srgbClr val="FF0000"/>
                </a:solidFill>
                <a:latin typeface="Courier" charset="0"/>
              </a:rPr>
              <a:t>C</a:t>
            </a:r>
            <a:r>
              <a:rPr lang="en-GB" altLang="x-none" sz="2000" b="1">
                <a:latin typeface="Courier" charset="0"/>
              </a:rPr>
              <a:t>C</a:t>
            </a:r>
            <a:r>
              <a:rPr lang="en-GB" altLang="x-none" sz="2000" b="1">
                <a:solidFill>
                  <a:srgbClr val="0000FF"/>
                </a:solidFill>
                <a:latin typeface="Courier" charset="0"/>
              </a:rPr>
              <a:t>A</a:t>
            </a:r>
            <a:r>
              <a:rPr lang="en-GB" altLang="x-none" sz="2000" b="1">
                <a:latin typeface="Courier" charset="0"/>
              </a:rPr>
              <a:t>GCATAG</a:t>
            </a:r>
          </a:p>
          <a:p>
            <a:pPr>
              <a:spcBef>
                <a:spcPct val="50000"/>
              </a:spcBef>
              <a:defRPr/>
            </a:pPr>
            <a:r>
              <a:rPr lang="en-GB" altLang="x-none" sz="2000" b="1">
                <a:latin typeface="Courier" charset="0"/>
              </a:rPr>
              <a:t>GAC</a:t>
            </a:r>
            <a:r>
              <a:rPr lang="en-GB" altLang="x-none" sz="2000" b="1">
                <a:solidFill>
                  <a:srgbClr val="0000FF"/>
                </a:solidFill>
                <a:latin typeface="Courier" charset="0"/>
              </a:rPr>
              <a:t>T</a:t>
            </a:r>
            <a:r>
              <a:rPr lang="en-GB" altLang="x-none" sz="2000" b="1">
                <a:latin typeface="Courier" charset="0"/>
              </a:rPr>
              <a:t>ACCATAGA</a:t>
            </a:r>
            <a:r>
              <a:rPr lang="en-GB" altLang="x-none" sz="2000" b="1">
                <a:solidFill>
                  <a:srgbClr val="FF0000"/>
                </a:solidFill>
                <a:latin typeface="Courier" charset="0"/>
              </a:rPr>
              <a:t>-</a:t>
            </a:r>
            <a:r>
              <a:rPr lang="en-GB" altLang="x-none" sz="2000" b="1">
                <a:latin typeface="Courier" charset="0"/>
              </a:rPr>
              <a:t>C</a:t>
            </a:r>
            <a:r>
              <a:rPr lang="en-GB" altLang="x-none" sz="2000" b="1">
                <a:solidFill>
                  <a:srgbClr val="0000FF"/>
                </a:solidFill>
                <a:latin typeface="Courier" charset="0"/>
              </a:rPr>
              <a:t>T</a:t>
            </a:r>
            <a:r>
              <a:rPr lang="en-GB" altLang="x-none" sz="2000" b="1">
                <a:latin typeface="Courier" charset="0"/>
              </a:rPr>
              <a:t>GCAAAG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dirty="0">
                <a:solidFill>
                  <a:srgbClr val="0000FF"/>
                </a:solidFill>
                <a:latin typeface="Arial" charset="0"/>
                <a:ea typeface="Arial" charset="0"/>
                <a:cs typeface="Arial" charset="0"/>
              </a:rPr>
              <a:t>Molecular evolution: Definitions</a:t>
            </a:r>
            <a:endParaRPr lang="en-GB" altLang="x-none" sz="4000" dirty="0">
              <a:solidFill>
                <a:srgbClr val="0000FF"/>
              </a:solidFill>
              <a:latin typeface="Arial" charset="0"/>
              <a:ea typeface="Arial" charset="0"/>
              <a:cs typeface="Arial" charset="0"/>
            </a:endParaRPr>
          </a:p>
        </p:txBody>
      </p:sp>
      <p:sp>
        <p:nvSpPr>
          <p:cNvPr id="66563" name="Text Box 3"/>
          <p:cNvSpPr txBox="1">
            <a:spLocks noChangeArrowheads="1"/>
          </p:cNvSpPr>
          <p:nvPr/>
        </p:nvSpPr>
        <p:spPr bwMode="auto">
          <a:xfrm>
            <a:off x="0" y="838200"/>
            <a:ext cx="8991600" cy="570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spcBef>
                <a:spcPct val="50000"/>
              </a:spcBef>
              <a:defRPr/>
            </a:pPr>
            <a:r>
              <a:rPr lang="en-GB" altLang="x-none" sz="3200" b="1" dirty="0">
                <a:solidFill>
                  <a:srgbClr val="FF0000"/>
                </a:solidFill>
              </a:rPr>
              <a:t>Purifying (negative) selection</a:t>
            </a:r>
            <a:endParaRPr lang="en-GB" altLang="x-none" sz="3200" b="1" dirty="0"/>
          </a:p>
          <a:p>
            <a:pPr algn="just">
              <a:spcBef>
                <a:spcPct val="50000"/>
              </a:spcBef>
              <a:defRPr/>
            </a:pPr>
            <a:r>
              <a:rPr lang="en-GB" altLang="x-none" sz="2800" b="1" dirty="0">
                <a:solidFill>
                  <a:srgbClr val="0000FF"/>
                </a:solidFill>
              </a:rPr>
              <a:t>•</a:t>
            </a:r>
            <a:r>
              <a:rPr lang="en-GB" altLang="x-none" sz="2800" b="1" dirty="0"/>
              <a:t> A consequence of “gene drift” through random mutations, is that many mutations will have deleterious effects on fitness.</a:t>
            </a:r>
          </a:p>
          <a:p>
            <a:pPr algn="just">
              <a:spcBef>
                <a:spcPct val="50000"/>
              </a:spcBef>
              <a:defRPr/>
            </a:pPr>
            <a:r>
              <a:rPr lang="en-GB" altLang="x-none" sz="2800" b="1" dirty="0">
                <a:solidFill>
                  <a:srgbClr val="0000FF"/>
                </a:solidFill>
              </a:rPr>
              <a:t>•</a:t>
            </a:r>
            <a:r>
              <a:rPr lang="en-GB" altLang="x-none" sz="2800" b="1" dirty="0"/>
              <a:t> </a:t>
            </a:r>
            <a:r>
              <a:rPr lang="en-GB" altLang="x-none" sz="2800" b="1" dirty="0">
                <a:solidFill>
                  <a:srgbClr val="FF0000"/>
                </a:solidFill>
              </a:rPr>
              <a:t>“</a:t>
            </a:r>
            <a:r>
              <a:rPr lang="en-GB" altLang="x-none" sz="2800" b="1" dirty="0">
                <a:solidFill>
                  <a:srgbClr val="0000FF"/>
                </a:solidFill>
              </a:rPr>
              <a:t>Purifying selective force</a:t>
            </a:r>
            <a:r>
              <a:rPr lang="en-GB" altLang="x-none" sz="2800" b="1" dirty="0">
                <a:solidFill>
                  <a:srgbClr val="FF0000"/>
                </a:solidFill>
              </a:rPr>
              <a:t>”</a:t>
            </a:r>
            <a:r>
              <a:rPr lang="en-GB" altLang="x-none" sz="2800" b="1" dirty="0"/>
              <a:t> prevents accumulation of mutation at important functional sites, resulting in sequence conservation.</a:t>
            </a:r>
          </a:p>
          <a:p>
            <a:pPr algn="just">
              <a:spcBef>
                <a:spcPct val="50000"/>
              </a:spcBef>
              <a:defRPr/>
            </a:pPr>
            <a:r>
              <a:rPr lang="en-GB" altLang="x-none" sz="2800" b="1" dirty="0">
                <a:solidFill>
                  <a:srgbClr val="FF0000"/>
                </a:solidFill>
              </a:rPr>
              <a:t>-&gt; “</a:t>
            </a:r>
            <a:r>
              <a:rPr lang="en-GB" altLang="x-none" sz="2800" b="1" dirty="0">
                <a:solidFill>
                  <a:srgbClr val="0000FF"/>
                </a:solidFill>
              </a:rPr>
              <a:t>Purifying selection</a:t>
            </a:r>
            <a:r>
              <a:rPr lang="en-GB" altLang="x-none" sz="2800" b="1" dirty="0">
                <a:solidFill>
                  <a:srgbClr val="FF0000"/>
                </a:solidFill>
              </a:rPr>
              <a:t>”</a:t>
            </a:r>
            <a:r>
              <a:rPr lang="en-GB" altLang="x-none" sz="2800" b="1" dirty="0"/>
              <a:t> is a natural selection against deleterious mutations.</a:t>
            </a:r>
          </a:p>
          <a:p>
            <a:pPr algn="just">
              <a:spcBef>
                <a:spcPct val="50000"/>
              </a:spcBef>
              <a:defRPr/>
            </a:pPr>
            <a:r>
              <a:rPr lang="en-GB" altLang="x-none" sz="2800" b="1" dirty="0">
                <a:solidFill>
                  <a:srgbClr val="FF0000"/>
                </a:solidFill>
              </a:rPr>
              <a:t>-&gt; </a:t>
            </a:r>
            <a:r>
              <a:rPr lang="en-GB" altLang="x-none" sz="2800" b="1" dirty="0"/>
              <a:t>The term is used interchangeably with </a:t>
            </a:r>
            <a:r>
              <a:rPr lang="en-GB" altLang="x-none" sz="2800" b="1" dirty="0">
                <a:solidFill>
                  <a:srgbClr val="FF0000"/>
                </a:solidFill>
              </a:rPr>
              <a:t>“</a:t>
            </a:r>
            <a:r>
              <a:rPr lang="en-GB" altLang="x-none" sz="2800" b="1" dirty="0">
                <a:solidFill>
                  <a:srgbClr val="0000FF"/>
                </a:solidFill>
              </a:rPr>
              <a:t>negative selection</a:t>
            </a:r>
            <a:r>
              <a:rPr lang="en-GB" altLang="x-none" sz="2800" b="1" dirty="0">
                <a:solidFill>
                  <a:srgbClr val="FF0000"/>
                </a:solidFill>
              </a:rPr>
              <a:t>”</a:t>
            </a:r>
            <a:r>
              <a:rPr lang="en-GB" altLang="x-none" sz="2800" b="1" dirty="0"/>
              <a:t> or </a:t>
            </a:r>
            <a:r>
              <a:rPr lang="en-GB" altLang="x-none" sz="2800" b="1" dirty="0">
                <a:solidFill>
                  <a:srgbClr val="FF0000"/>
                </a:solidFill>
              </a:rPr>
              <a:t>“</a:t>
            </a:r>
            <a:r>
              <a:rPr lang="en-GB" altLang="x-none" sz="2800" b="1" dirty="0">
                <a:solidFill>
                  <a:srgbClr val="0000FF"/>
                </a:solidFill>
              </a:rPr>
              <a:t>selection constraints</a:t>
            </a:r>
            <a:r>
              <a:rPr lang="en-GB" altLang="x-none" sz="2800" b="1" dirty="0">
                <a:solidFill>
                  <a:srgbClr val="FF0000"/>
                </a:solidFill>
              </a:rPr>
              <a:t>”</a:t>
            </a:r>
            <a:r>
              <a:rPr lang="en-GB" altLang="x-none" sz="2800" b="1"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0" y="76200"/>
            <a:ext cx="9144000" cy="683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b="1" dirty="0">
                <a:solidFill>
                  <a:srgbClr val="FF0000"/>
                </a:solidFill>
              </a:rPr>
              <a:t>Positive selection</a:t>
            </a:r>
            <a:endParaRPr lang="en-GB" altLang="x-none" sz="2800" b="1" dirty="0"/>
          </a:p>
          <a:p>
            <a:pPr>
              <a:spcBef>
                <a:spcPct val="50000"/>
              </a:spcBef>
              <a:defRPr/>
            </a:pPr>
            <a:r>
              <a:rPr lang="en-GB" altLang="x-none" sz="2800" b="1" dirty="0">
                <a:solidFill>
                  <a:srgbClr val="0000FF"/>
                </a:solidFill>
              </a:rPr>
              <a:t>• Positive selection is a </a:t>
            </a:r>
            <a:r>
              <a:rPr lang="en-GB" altLang="x-none" sz="2800" b="1" dirty="0" err="1">
                <a:solidFill>
                  <a:srgbClr val="0000FF"/>
                </a:solidFill>
              </a:rPr>
              <a:t>darwinian</a:t>
            </a:r>
            <a:r>
              <a:rPr lang="en-GB" altLang="x-none" sz="2800" b="1" dirty="0">
                <a:solidFill>
                  <a:srgbClr val="0000FF"/>
                </a:solidFill>
              </a:rPr>
              <a:t> selection fixing advantageous mutations.</a:t>
            </a:r>
          </a:p>
          <a:p>
            <a:pPr>
              <a:spcBef>
                <a:spcPct val="50000"/>
              </a:spcBef>
              <a:defRPr/>
            </a:pPr>
            <a:r>
              <a:rPr lang="en-GB" altLang="x-none" sz="2800" b="1" dirty="0">
                <a:solidFill>
                  <a:srgbClr val="0000FF"/>
                </a:solidFill>
              </a:rPr>
              <a:t>The term is used interchangeably with “molecular adaptation” and “adaptive molecular evolution”.</a:t>
            </a:r>
          </a:p>
          <a:p>
            <a:pPr>
              <a:spcBef>
                <a:spcPct val="50000"/>
              </a:spcBef>
              <a:defRPr/>
            </a:pPr>
            <a:r>
              <a:rPr lang="en-GB" altLang="x-none" sz="2800" b="1" dirty="0">
                <a:solidFill>
                  <a:srgbClr val="0000FF"/>
                </a:solidFill>
              </a:rPr>
              <a:t>•</a:t>
            </a:r>
            <a:r>
              <a:rPr lang="en-GB" altLang="x-none" sz="2800" b="1" dirty="0"/>
              <a:t> Positive selection can be shown to play a role in some evolutionary events.</a:t>
            </a:r>
          </a:p>
          <a:p>
            <a:pPr>
              <a:spcBef>
                <a:spcPct val="50000"/>
              </a:spcBef>
              <a:defRPr/>
            </a:pPr>
            <a:r>
              <a:rPr lang="en-GB" altLang="x-none" sz="2800" b="1" dirty="0">
                <a:solidFill>
                  <a:srgbClr val="0000FF"/>
                </a:solidFill>
              </a:rPr>
              <a:t>•</a:t>
            </a:r>
            <a:r>
              <a:rPr lang="en-GB" altLang="x-none" sz="2800" b="1" dirty="0"/>
              <a:t> This is demonstrated at the molecular level if the rate of nonsynonymous mutation at a site is greater than the rate of synonymous mutation.</a:t>
            </a:r>
            <a:endParaRPr lang="en-GB" altLang="x-none" sz="2800" b="1" dirty="0">
              <a:solidFill>
                <a:srgbClr val="0000FF"/>
              </a:solidFill>
            </a:endParaRPr>
          </a:p>
          <a:p>
            <a:pPr>
              <a:spcBef>
                <a:spcPct val="50000"/>
              </a:spcBef>
              <a:defRPr/>
            </a:pPr>
            <a:r>
              <a:rPr lang="en-GB" altLang="x-none" sz="2800" b="1" dirty="0">
                <a:solidFill>
                  <a:srgbClr val="FF0000"/>
                </a:solidFill>
              </a:rPr>
              <a:t>•</a:t>
            </a:r>
            <a:r>
              <a:rPr lang="en-GB" altLang="x-none" sz="2800" b="1" dirty="0"/>
              <a:t> Most substitution rates are determined by either neutral evolution of purifying selection against deleterious mutations.</a:t>
            </a:r>
          </a:p>
        </p:txBody>
      </p:sp>
      <p:sp>
        <p:nvSpPr>
          <p:cNvPr id="45058" name="Text Box 2"/>
          <p:cNvSpPr txBox="1">
            <a:spLocks noChangeArrowheads="1"/>
          </p:cNvSpPr>
          <p:nvPr/>
        </p:nvSpPr>
        <p:spPr bwMode="auto">
          <a:xfrm>
            <a:off x="3635375" y="-26988"/>
            <a:ext cx="5508625" cy="9540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800" b="1" dirty="0">
                <a:solidFill>
                  <a:srgbClr val="0000FF"/>
                </a:solidFill>
                <a:latin typeface="Arial" charset="0"/>
                <a:ea typeface="Arial" charset="0"/>
                <a:cs typeface="Arial" charset="0"/>
              </a:rPr>
              <a:t>Molecular evolution: Definitions</a:t>
            </a:r>
            <a:endParaRPr lang="en-GB" altLang="x-none" sz="2800" dirty="0">
              <a:solidFill>
                <a:srgbClr val="0000FF"/>
              </a:solidFill>
              <a:latin typeface="Arial" charset="0"/>
              <a:ea typeface="Arial" charset="0"/>
              <a:cs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1608138"/>
            <a:ext cx="9144000"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b="1" dirty="0">
                <a:solidFill>
                  <a:srgbClr val="FF0000"/>
                </a:solidFill>
              </a:rPr>
              <a:t>Neutral theory</a:t>
            </a:r>
            <a:endParaRPr lang="en-GB" altLang="x-none" sz="3600" b="1" dirty="0"/>
          </a:p>
          <a:p>
            <a:pPr>
              <a:spcBef>
                <a:spcPct val="50000"/>
              </a:spcBef>
              <a:defRPr/>
            </a:pPr>
            <a:r>
              <a:rPr lang="en-GB" altLang="x-none" sz="2800" b="1" dirty="0">
                <a:solidFill>
                  <a:srgbClr val="0000FF"/>
                </a:solidFill>
              </a:rPr>
              <a:t>•</a:t>
            </a:r>
            <a:r>
              <a:rPr lang="en-GB" altLang="x-none" sz="2800" b="1" dirty="0"/>
              <a:t> Often evolution at the molecular level is caused by random “genetic drift” through mutations that are selectively neutral or nearly neutral.</a:t>
            </a:r>
          </a:p>
          <a:p>
            <a:pPr>
              <a:spcBef>
                <a:spcPct val="50000"/>
              </a:spcBef>
              <a:defRPr/>
            </a:pPr>
            <a:r>
              <a:rPr lang="en-GB" altLang="x-none" sz="2800" b="1" dirty="0">
                <a:solidFill>
                  <a:srgbClr val="0000FF"/>
                </a:solidFill>
              </a:rPr>
              <a:t>•</a:t>
            </a:r>
            <a:r>
              <a:rPr lang="en-GB" altLang="x-none" sz="2800" b="1" dirty="0"/>
              <a:t> Describes cases in which selection (</a:t>
            </a:r>
            <a:r>
              <a:rPr lang="en-GB" altLang="x-none" sz="2800" b="1" dirty="0">
                <a:solidFill>
                  <a:srgbClr val="0000FF"/>
                </a:solidFill>
              </a:rPr>
              <a:t>purifying</a:t>
            </a:r>
            <a:r>
              <a:rPr lang="en-GB" altLang="x-none" sz="2800" b="1" dirty="0"/>
              <a:t> or </a:t>
            </a:r>
            <a:r>
              <a:rPr lang="en-GB" altLang="x-none" sz="2800" b="1" dirty="0">
                <a:solidFill>
                  <a:srgbClr val="0000FF"/>
                </a:solidFill>
              </a:rPr>
              <a:t>positive</a:t>
            </a:r>
            <a:r>
              <a:rPr lang="en-GB" altLang="x-none" sz="2800" b="1" dirty="0"/>
              <a:t>) is not strong enough to outweigh random events.</a:t>
            </a:r>
          </a:p>
          <a:p>
            <a:pPr>
              <a:spcBef>
                <a:spcPct val="50000"/>
              </a:spcBef>
              <a:defRPr/>
            </a:pPr>
            <a:r>
              <a:rPr lang="en-GB" altLang="x-none" sz="2800" b="1" dirty="0">
                <a:solidFill>
                  <a:srgbClr val="0000FF"/>
                </a:solidFill>
              </a:rPr>
              <a:t>•</a:t>
            </a:r>
            <a:r>
              <a:rPr lang="en-GB" altLang="x-none" sz="2800" b="1" dirty="0"/>
              <a:t> Neutral mutation is an ongoing process which gives rise to genetic polymorphisms; changes in environment can select for certain of these alleles.</a:t>
            </a:r>
          </a:p>
        </p:txBody>
      </p:sp>
      <p:sp>
        <p:nvSpPr>
          <p:cNvPr id="47106" name="Text Box 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dirty="0">
                <a:solidFill>
                  <a:srgbClr val="0000FF"/>
                </a:solidFill>
                <a:latin typeface="Arial" charset="0"/>
                <a:ea typeface="Arial" charset="0"/>
                <a:cs typeface="Arial" charset="0"/>
              </a:rPr>
              <a:t>Molecular evolution: Definitions</a:t>
            </a:r>
            <a:endParaRPr lang="en-GB" altLang="x-none" sz="4000" dirty="0">
              <a:solidFill>
                <a:srgbClr val="0000FF"/>
              </a:solidFill>
              <a:latin typeface="Arial" charset="0"/>
              <a:ea typeface="Arial" charset="0"/>
              <a:cs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6200" y="2238375"/>
            <a:ext cx="8991600"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The increasing available completely sequenced organisms and the importance of evolutionary processes that affect the species history, have stressed the interest in studying the molecular evolution events at the sequence level.</a:t>
            </a:r>
          </a:p>
        </p:txBody>
      </p:sp>
      <p:sp>
        <p:nvSpPr>
          <p:cNvPr id="17410" name="Text Box 3"/>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latin typeface="Arial" charset="0"/>
                <a:ea typeface="Arial" charset="0"/>
                <a:cs typeface="Arial" charset="0"/>
              </a:rPr>
              <a:t>Molecular evolution</a:t>
            </a:r>
            <a:endParaRPr lang="en-GB" altLang="x-none" sz="4400" dirty="0">
              <a:solidFill>
                <a:srgbClr val="0000FF"/>
              </a:solidFill>
              <a:latin typeface="Arial" charset="0"/>
              <a:ea typeface="Arial" charset="0"/>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000" b="1" dirty="0">
                <a:solidFill>
                  <a:srgbClr val="0000FF"/>
                </a:solidFill>
                <a:latin typeface="Arial" charset="0"/>
                <a:ea typeface="Arial" charset="0"/>
                <a:cs typeface="Arial" charset="0"/>
              </a:rPr>
              <a:t>Molecular evolution</a:t>
            </a:r>
            <a:endParaRPr lang="en-GB" altLang="x-none" sz="4000" dirty="0">
              <a:solidFill>
                <a:srgbClr val="0000FF"/>
              </a:solidFill>
              <a:latin typeface="Arial" charset="0"/>
              <a:ea typeface="Arial" charset="0"/>
              <a:cs typeface="Arial" charset="0"/>
            </a:endParaRPr>
          </a:p>
        </p:txBody>
      </p:sp>
      <p:sp>
        <p:nvSpPr>
          <p:cNvPr id="111619" name="Text Box 3"/>
          <p:cNvSpPr txBox="1">
            <a:spLocks noChangeArrowheads="1"/>
          </p:cNvSpPr>
          <p:nvPr/>
        </p:nvSpPr>
        <p:spPr bwMode="auto">
          <a:xfrm>
            <a:off x="228600" y="1447800"/>
            <a:ext cx="8534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FF0000"/>
                </a:solidFill>
              </a:rPr>
              <a:t>•</a:t>
            </a:r>
            <a:r>
              <a:rPr lang="en-GB" altLang="x-none" sz="3200" b="1" dirty="0"/>
              <a:t> We observe and try to decode the process of molecular evolution from the perspective of accumulated differences among related genes from one or diverse organisms.</a:t>
            </a:r>
          </a:p>
          <a:p>
            <a:pPr>
              <a:spcBef>
                <a:spcPct val="50000"/>
              </a:spcBef>
              <a:defRPr/>
            </a:pPr>
            <a:r>
              <a:rPr lang="en-GB" altLang="x-none" sz="3200" b="1" dirty="0">
                <a:solidFill>
                  <a:srgbClr val="FF0000"/>
                </a:solidFill>
              </a:rPr>
              <a:t>•</a:t>
            </a:r>
            <a:r>
              <a:rPr lang="en-GB" altLang="x-none" sz="3200" b="1" dirty="0"/>
              <a:t> The number of mutations that have occurred can only be estimated.</a:t>
            </a:r>
          </a:p>
          <a:p>
            <a:pPr>
              <a:spcBef>
                <a:spcPct val="50000"/>
              </a:spcBef>
              <a:defRPr/>
            </a:pPr>
            <a:r>
              <a:rPr lang="en-GB" altLang="x-none" sz="3200" b="1" dirty="0">
                <a:solidFill>
                  <a:srgbClr val="FF0000"/>
                </a:solidFill>
              </a:rPr>
              <a:t>•</a:t>
            </a:r>
            <a:r>
              <a:rPr lang="en-GB" altLang="x-none" sz="3200" b="1" dirty="0"/>
              <a:t> Real individual events are blurred by a long history of changes.</a:t>
            </a:r>
            <a:r>
              <a:rPr lang="en-GB" altLang="x-none" sz="28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Line 2"/>
          <p:cNvSpPr>
            <a:spLocks noChangeShapeType="1"/>
          </p:cNvSpPr>
          <p:nvPr/>
        </p:nvSpPr>
        <p:spPr bwMode="auto">
          <a:xfrm>
            <a:off x="609600" y="1676400"/>
            <a:ext cx="3352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75" name="Line 3"/>
          <p:cNvSpPr>
            <a:spLocks noChangeShapeType="1"/>
          </p:cNvSpPr>
          <p:nvPr/>
        </p:nvSpPr>
        <p:spPr bwMode="auto">
          <a:xfrm>
            <a:off x="685800" y="2743200"/>
            <a:ext cx="32766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76" name="Line 4"/>
          <p:cNvSpPr>
            <a:spLocks noChangeShapeType="1"/>
          </p:cNvSpPr>
          <p:nvPr/>
        </p:nvSpPr>
        <p:spPr bwMode="auto">
          <a:xfrm>
            <a:off x="12192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77" name="Line 5"/>
          <p:cNvSpPr>
            <a:spLocks noChangeShapeType="1"/>
          </p:cNvSpPr>
          <p:nvPr/>
        </p:nvSpPr>
        <p:spPr bwMode="auto">
          <a:xfrm>
            <a:off x="17526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78" name="Line 6"/>
          <p:cNvSpPr>
            <a:spLocks noChangeShapeType="1"/>
          </p:cNvSpPr>
          <p:nvPr/>
        </p:nvSpPr>
        <p:spPr bwMode="auto">
          <a:xfrm>
            <a:off x="22860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79" name="Line 7"/>
          <p:cNvSpPr>
            <a:spLocks noChangeShapeType="1"/>
          </p:cNvSpPr>
          <p:nvPr/>
        </p:nvSpPr>
        <p:spPr bwMode="auto">
          <a:xfrm>
            <a:off x="28194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0" name="Line 8"/>
          <p:cNvSpPr>
            <a:spLocks noChangeShapeType="1"/>
          </p:cNvSpPr>
          <p:nvPr/>
        </p:nvSpPr>
        <p:spPr bwMode="auto">
          <a:xfrm>
            <a:off x="34290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1" name="Line 9"/>
          <p:cNvSpPr>
            <a:spLocks noChangeShapeType="1"/>
          </p:cNvSpPr>
          <p:nvPr/>
        </p:nvSpPr>
        <p:spPr bwMode="auto">
          <a:xfrm>
            <a:off x="39624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2" name="Line 10"/>
          <p:cNvSpPr>
            <a:spLocks noChangeShapeType="1"/>
          </p:cNvSpPr>
          <p:nvPr/>
        </p:nvSpPr>
        <p:spPr bwMode="auto">
          <a:xfrm>
            <a:off x="6858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3" name="Line 11"/>
          <p:cNvSpPr>
            <a:spLocks noChangeShapeType="1"/>
          </p:cNvSpPr>
          <p:nvPr/>
        </p:nvSpPr>
        <p:spPr bwMode="auto">
          <a:xfrm>
            <a:off x="12192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4" name="Line 12"/>
          <p:cNvSpPr>
            <a:spLocks noChangeShapeType="1"/>
          </p:cNvSpPr>
          <p:nvPr/>
        </p:nvSpPr>
        <p:spPr bwMode="auto">
          <a:xfrm>
            <a:off x="17526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5" name="Line 13"/>
          <p:cNvSpPr>
            <a:spLocks noChangeShapeType="1"/>
          </p:cNvSpPr>
          <p:nvPr/>
        </p:nvSpPr>
        <p:spPr bwMode="auto">
          <a:xfrm>
            <a:off x="22860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6" name="Line 14"/>
          <p:cNvSpPr>
            <a:spLocks noChangeShapeType="1"/>
          </p:cNvSpPr>
          <p:nvPr/>
        </p:nvSpPr>
        <p:spPr bwMode="auto">
          <a:xfrm>
            <a:off x="28194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7" name="Line 15"/>
          <p:cNvSpPr>
            <a:spLocks noChangeShapeType="1"/>
          </p:cNvSpPr>
          <p:nvPr/>
        </p:nvSpPr>
        <p:spPr bwMode="auto">
          <a:xfrm>
            <a:off x="33528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8" name="Line 16"/>
          <p:cNvSpPr>
            <a:spLocks noChangeShapeType="1"/>
          </p:cNvSpPr>
          <p:nvPr/>
        </p:nvSpPr>
        <p:spPr bwMode="auto">
          <a:xfrm>
            <a:off x="39624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89" name="Text Box 17"/>
          <p:cNvSpPr txBox="1">
            <a:spLocks noChangeArrowheads="1"/>
          </p:cNvSpPr>
          <p:nvPr/>
        </p:nvSpPr>
        <p:spPr bwMode="auto">
          <a:xfrm>
            <a:off x="533400" y="2895600"/>
            <a:ext cx="5410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p>
        </p:txBody>
      </p:sp>
      <p:grpSp>
        <p:nvGrpSpPr>
          <p:cNvPr id="50193" name="Group 18"/>
          <p:cNvGrpSpPr>
            <a:grpSpLocks/>
          </p:cNvGrpSpPr>
          <p:nvPr/>
        </p:nvGrpSpPr>
        <p:grpSpPr bwMode="auto">
          <a:xfrm>
            <a:off x="381000" y="1219200"/>
            <a:ext cx="8610600" cy="2012950"/>
            <a:chOff x="240" y="748"/>
            <a:chExt cx="5424" cy="1268"/>
          </a:xfrm>
        </p:grpSpPr>
        <p:sp>
          <p:nvSpPr>
            <p:cNvPr id="105491" name="Text Box 19"/>
            <p:cNvSpPr txBox="1">
              <a:spLocks noChangeArrowheads="1"/>
            </p:cNvSpPr>
            <p:nvPr/>
          </p:nvSpPr>
          <p:spPr bwMode="auto">
            <a:xfrm>
              <a:off x="240" y="1056"/>
              <a:ext cx="542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latin typeface="Courier CE" charset="0"/>
                </a:rPr>
                <a:t>-GGAGC</a:t>
              </a:r>
              <a:r>
                <a:rPr lang="en-GB" altLang="x-none" sz="2400">
                  <a:solidFill>
                    <a:srgbClr val="FF0000"/>
                  </a:solidFill>
                  <a:latin typeface="Courier CE" charset="0"/>
                </a:rPr>
                <a:t>C</a:t>
              </a:r>
              <a:r>
                <a:rPr lang="en-GB" altLang="x-none" sz="2400">
                  <a:latin typeface="Courier CE" charset="0"/>
                </a:rPr>
                <a:t>AT</a:t>
              </a:r>
              <a:r>
                <a:rPr lang="en-GB" altLang="x-none" sz="2400">
                  <a:solidFill>
                    <a:srgbClr val="FF0000"/>
                  </a:solidFill>
                  <a:latin typeface="Courier CE" charset="0"/>
                </a:rPr>
                <a:t>A</a:t>
              </a:r>
              <a:r>
                <a:rPr lang="en-GB" altLang="x-none" sz="2400">
                  <a:latin typeface="Courier CE" charset="0"/>
                </a:rPr>
                <a:t>TT</a:t>
              </a:r>
              <a:r>
                <a:rPr lang="en-GB" altLang="x-none" sz="2400">
                  <a:solidFill>
                    <a:srgbClr val="FF0000"/>
                  </a:solidFill>
                  <a:latin typeface="Courier CE" charset="0"/>
                </a:rPr>
                <a:t>A</a:t>
              </a:r>
              <a:r>
                <a:rPr lang="en-GB" altLang="x-none" sz="2400">
                  <a:latin typeface="Courier CE" charset="0"/>
                </a:rPr>
                <a:t>GATAGA-</a:t>
              </a:r>
            </a:p>
            <a:p>
              <a:pPr>
                <a:spcBef>
                  <a:spcPct val="50000"/>
                </a:spcBef>
                <a:defRPr/>
              </a:pPr>
              <a:r>
                <a:rPr lang="en-GB" altLang="x-none" sz="2400">
                  <a:latin typeface="Courier CE" charset="0"/>
                </a:rPr>
                <a:t>-GGAGC</a:t>
              </a:r>
              <a:r>
                <a:rPr lang="en-GB" altLang="x-none" sz="2400">
                  <a:solidFill>
                    <a:srgbClr val="FF0000"/>
                  </a:solidFill>
                  <a:latin typeface="Courier CE" charset="0"/>
                </a:rPr>
                <a:t>A</a:t>
              </a:r>
              <a:r>
                <a:rPr lang="en-GB" altLang="x-none" sz="2400">
                  <a:latin typeface="Courier CE" charset="0"/>
                </a:rPr>
                <a:t>AT</a:t>
              </a:r>
              <a:r>
                <a:rPr lang="en-GB" altLang="x-none" sz="2400">
                  <a:solidFill>
                    <a:srgbClr val="FF0000"/>
                  </a:solidFill>
                  <a:latin typeface="Courier CE" charset="0"/>
                </a:rPr>
                <a:t>T</a:t>
              </a:r>
              <a:r>
                <a:rPr lang="en-GB" altLang="x-none" sz="2400">
                  <a:latin typeface="Courier CE" charset="0"/>
                </a:rPr>
                <a:t>TT</a:t>
              </a:r>
              <a:r>
                <a:rPr lang="en-GB" altLang="x-none" sz="2400">
                  <a:solidFill>
                    <a:srgbClr val="FF0000"/>
                  </a:solidFill>
                  <a:latin typeface="Courier CE" charset="0"/>
                </a:rPr>
                <a:t>T</a:t>
              </a:r>
              <a:r>
                <a:rPr lang="en-GB" altLang="x-none" sz="2400">
                  <a:latin typeface="Courier CE" charset="0"/>
                </a:rPr>
                <a:t>GATAGA-</a:t>
              </a:r>
            </a:p>
          </p:txBody>
        </p:sp>
        <p:sp>
          <p:nvSpPr>
            <p:cNvPr id="105492" name="Text Box 20"/>
            <p:cNvSpPr txBox="1">
              <a:spLocks noChangeArrowheads="1"/>
            </p:cNvSpPr>
            <p:nvPr/>
          </p:nvSpPr>
          <p:spPr bwMode="auto">
            <a:xfrm>
              <a:off x="384" y="748"/>
              <a:ext cx="2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Gly Ala  Ile  Leu asp Arg</a:t>
              </a:r>
              <a:endParaRPr lang="en-GB" altLang="x-none" sz="2400" b="1"/>
            </a:p>
          </p:txBody>
        </p:sp>
        <p:sp>
          <p:nvSpPr>
            <p:cNvPr id="105493" name="Text Box 21"/>
            <p:cNvSpPr txBox="1">
              <a:spLocks noChangeArrowheads="1"/>
            </p:cNvSpPr>
            <p:nvPr/>
          </p:nvSpPr>
          <p:spPr bwMode="auto">
            <a:xfrm>
              <a:off x="432" y="1728"/>
              <a:ext cx="2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Gly Ala  Ile </a:t>
              </a:r>
              <a:r>
                <a:rPr lang="en-GB" altLang="x-none" sz="2400" b="1">
                  <a:solidFill>
                    <a:srgbClr val="FF0000"/>
                  </a:solidFill>
                </a:rPr>
                <a:t>Phe</a:t>
              </a:r>
              <a:r>
                <a:rPr lang="en-GB" altLang="x-none" sz="2400" b="1">
                  <a:solidFill>
                    <a:srgbClr val="0000FF"/>
                  </a:solidFill>
                </a:rPr>
                <a:t> asp Arg</a:t>
              </a:r>
              <a:endParaRPr lang="en-GB" altLang="x-none" sz="2400" b="1"/>
            </a:p>
          </p:txBody>
        </p:sp>
      </p:grpSp>
      <p:sp>
        <p:nvSpPr>
          <p:cNvPr id="105494" name="Line 22"/>
          <p:cNvSpPr>
            <a:spLocks noChangeShapeType="1"/>
          </p:cNvSpPr>
          <p:nvPr/>
        </p:nvSpPr>
        <p:spPr bwMode="auto">
          <a:xfrm>
            <a:off x="6858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5495" name="Text Box 23"/>
          <p:cNvSpPr txBox="1">
            <a:spLocks noChangeArrowheads="1"/>
          </p:cNvSpPr>
          <p:nvPr/>
        </p:nvSpPr>
        <p:spPr bwMode="auto">
          <a:xfrm>
            <a:off x="76200" y="4305300"/>
            <a:ext cx="8991600" cy="2292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latin typeface="Arial" charset="0"/>
                <a:ea typeface="Arial" charset="0"/>
                <a:cs typeface="Arial" charset="0"/>
              </a:rPr>
              <a:t>DNA yields more phylogenetic information than proteins. </a:t>
            </a:r>
            <a:r>
              <a:rPr lang="en-GB" altLang="x-none" sz="2400" b="1">
                <a:solidFill>
                  <a:srgbClr val="0000FF"/>
                </a:solidFill>
                <a:latin typeface="Arial" charset="0"/>
                <a:ea typeface="Arial" charset="0"/>
                <a:cs typeface="Arial" charset="0"/>
              </a:rPr>
              <a:t>The nucleotide sequences of a pair of homologous genes have a higher information content than the amino acid sequences of the corresponding proteins</a:t>
            </a:r>
            <a:r>
              <a:rPr lang="en-GB" altLang="x-none" sz="2400" b="1">
                <a:latin typeface="Arial" charset="0"/>
                <a:ea typeface="Arial" charset="0"/>
                <a:cs typeface="Arial" charset="0"/>
              </a:rPr>
              <a:t>, because mutations that result in synonymous changes alter the DNA sequence but do not affect the amino acid sequence.</a:t>
            </a:r>
            <a:endParaRPr lang="en-GB" altLang="x-none" sz="1200" b="1">
              <a:latin typeface="Arial" charset="0"/>
              <a:ea typeface="Arial" charset="0"/>
              <a:cs typeface="Arial" charset="0"/>
            </a:endParaRPr>
          </a:p>
        </p:txBody>
      </p:sp>
      <p:sp>
        <p:nvSpPr>
          <p:cNvPr id="105496" name="Text Box 24"/>
          <p:cNvSpPr txBox="1">
            <a:spLocks noChangeArrowheads="1"/>
          </p:cNvSpPr>
          <p:nvPr/>
        </p:nvSpPr>
        <p:spPr bwMode="auto">
          <a:xfrm>
            <a:off x="5029200" y="838200"/>
            <a:ext cx="3886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p>
        </p:txBody>
      </p:sp>
      <p:sp>
        <p:nvSpPr>
          <p:cNvPr id="105497" name="Text Box 25"/>
          <p:cNvSpPr txBox="1">
            <a:spLocks noChangeArrowheads="1"/>
          </p:cNvSpPr>
          <p:nvPr/>
        </p:nvSpPr>
        <p:spPr bwMode="auto">
          <a:xfrm>
            <a:off x="4419600" y="1212850"/>
            <a:ext cx="4648200" cy="24749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 3 different DNA positions but only one different amino acid position:</a:t>
            </a:r>
          </a:p>
          <a:p>
            <a:pPr>
              <a:spcBef>
                <a:spcPct val="50000"/>
              </a:spcBef>
              <a:defRPr/>
            </a:pPr>
            <a:r>
              <a:rPr lang="en-GB" altLang="x-none" sz="2400" b="1"/>
              <a:t>2 of the nucleotide substitutions are therefore </a:t>
            </a:r>
            <a:r>
              <a:rPr lang="en-GB" altLang="x-none" sz="2400" b="1">
                <a:solidFill>
                  <a:srgbClr val="FF0000"/>
                </a:solidFill>
              </a:rPr>
              <a:t>synonymous</a:t>
            </a:r>
            <a:r>
              <a:rPr lang="en-GB" altLang="x-none" sz="2400" b="1"/>
              <a:t> and one is </a:t>
            </a:r>
            <a:r>
              <a:rPr lang="en-GB" altLang="x-none" sz="2400" b="1">
                <a:solidFill>
                  <a:srgbClr val="FF0000"/>
                </a:solidFill>
              </a:rPr>
              <a:t>non-synonymous</a:t>
            </a:r>
            <a:r>
              <a:rPr lang="en-GB" altLang="x-none" sz="2400" b="1"/>
              <a:t>.</a:t>
            </a:r>
            <a:endParaRPr lang="en-GB" altLang="x-none"/>
          </a:p>
        </p:txBody>
      </p:sp>
      <p:sp>
        <p:nvSpPr>
          <p:cNvPr id="50198" name="Text Box 26"/>
          <p:cNvSpPr txBox="1">
            <a:spLocks noChangeArrowheads="1"/>
          </p:cNvSpPr>
          <p:nvPr/>
        </p:nvSpPr>
        <p:spPr bwMode="auto">
          <a:xfrm>
            <a:off x="0" y="-26988"/>
            <a:ext cx="9144000" cy="708026"/>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000" b="1" dirty="0">
                <a:solidFill>
                  <a:srgbClr val="0000FF"/>
                </a:solidFill>
                <a:latin typeface="Arial" charset="0"/>
                <a:ea typeface="Arial" charset="0"/>
                <a:cs typeface="Arial" charset="0"/>
              </a:rPr>
              <a:t>Nucleotide, amino-acid sequences</a:t>
            </a:r>
            <a:endParaRPr lang="en-GB" altLang="x-none" sz="4000" dirty="0">
              <a:solidFill>
                <a:srgbClr val="0000FF"/>
              </a:solidFill>
              <a:latin typeface="Arial" charset="0"/>
              <a:ea typeface="Arial" charset="0"/>
              <a:cs typeface="Arial" charset="0"/>
            </a:endParaRPr>
          </a:p>
        </p:txBody>
      </p:sp>
      <p:sp>
        <p:nvSpPr>
          <p:cNvPr id="105499" name="Text Box 27"/>
          <p:cNvSpPr txBox="1">
            <a:spLocks noChangeArrowheads="1"/>
          </p:cNvSpPr>
          <p:nvPr/>
        </p:nvSpPr>
        <p:spPr bwMode="auto">
          <a:xfrm>
            <a:off x="228600" y="3352800"/>
            <a:ext cx="1905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-&gt; gene</a:t>
            </a:r>
          </a:p>
          <a:p>
            <a:pPr>
              <a:spcBef>
                <a:spcPct val="50000"/>
              </a:spcBef>
              <a:defRPr/>
            </a:pPr>
            <a:r>
              <a:rPr lang="en-GB" altLang="x-none" sz="2000" b="1">
                <a:solidFill>
                  <a:srgbClr val="FF0000"/>
                </a:solidFill>
              </a:rPr>
              <a:t>-&gt; protein</a:t>
            </a:r>
            <a:endParaRPr lang="en-GB" altLang="x-none" sz="2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000" b="1" dirty="0">
                <a:solidFill>
                  <a:srgbClr val="0000FF"/>
                </a:solidFill>
                <a:latin typeface="Arial" charset="0"/>
                <a:ea typeface="Arial" charset="0"/>
                <a:cs typeface="Arial" charset="0"/>
              </a:rPr>
              <a:t>Kinds of nucleotide substitutions</a:t>
            </a:r>
          </a:p>
        </p:txBody>
      </p:sp>
      <p:sp>
        <p:nvSpPr>
          <p:cNvPr id="112643" name="Text Box 3"/>
          <p:cNvSpPr txBox="1">
            <a:spLocks noChangeArrowheads="1"/>
          </p:cNvSpPr>
          <p:nvPr/>
        </p:nvSpPr>
        <p:spPr bwMode="auto">
          <a:xfrm>
            <a:off x="0" y="661988"/>
            <a:ext cx="9296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t>Given 2 nucleotide sequences, how their similarities and differences arose from a common ancestor? We assume </a:t>
            </a:r>
            <a:r>
              <a:rPr lang="en-GB" altLang="x-none" sz="2400" b="1" dirty="0">
                <a:solidFill>
                  <a:srgbClr val="FF0000"/>
                </a:solidFill>
              </a:rPr>
              <a:t>A</a:t>
            </a:r>
            <a:r>
              <a:rPr lang="en-GB" altLang="x-none" sz="2400" b="1" dirty="0"/>
              <a:t> the common ancestor:</a:t>
            </a:r>
          </a:p>
        </p:txBody>
      </p:sp>
      <p:grpSp>
        <p:nvGrpSpPr>
          <p:cNvPr id="52227" name="Group 91"/>
          <p:cNvGrpSpPr>
            <a:grpSpLocks/>
          </p:cNvGrpSpPr>
          <p:nvPr/>
        </p:nvGrpSpPr>
        <p:grpSpPr bwMode="auto">
          <a:xfrm>
            <a:off x="152400" y="1524000"/>
            <a:ext cx="2209800" cy="2241550"/>
            <a:chOff x="96" y="912"/>
            <a:chExt cx="1392" cy="1412"/>
          </a:xfrm>
        </p:grpSpPr>
        <p:grpSp>
          <p:nvGrpSpPr>
            <p:cNvPr id="52297" name="Group 72"/>
            <p:cNvGrpSpPr>
              <a:grpSpLocks/>
            </p:cNvGrpSpPr>
            <p:nvPr/>
          </p:nvGrpSpPr>
          <p:grpSpPr bwMode="auto">
            <a:xfrm>
              <a:off x="96" y="1152"/>
              <a:ext cx="1200" cy="960"/>
              <a:chOff x="96" y="1248"/>
              <a:chExt cx="1200" cy="960"/>
            </a:xfrm>
          </p:grpSpPr>
          <p:sp>
            <p:nvSpPr>
              <p:cNvPr id="112644" name="Oval 4"/>
              <p:cNvSpPr>
                <a:spLocks noChangeArrowheads="1"/>
              </p:cNvSpPr>
              <p:nvPr/>
            </p:nvSpPr>
            <p:spPr bwMode="auto">
              <a:xfrm>
                <a:off x="960" y="1248"/>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a:p>
            </p:txBody>
          </p:sp>
          <p:sp>
            <p:nvSpPr>
              <p:cNvPr id="112645" name="Oval 5"/>
              <p:cNvSpPr>
                <a:spLocks noChangeArrowheads="1"/>
              </p:cNvSpPr>
              <p:nvPr/>
            </p:nvSpPr>
            <p:spPr bwMode="auto">
              <a:xfrm>
                <a:off x="960" y="1872"/>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0" name="Oval 10"/>
              <p:cNvSpPr>
                <a:spLocks noChangeArrowheads="1"/>
              </p:cNvSpPr>
              <p:nvPr/>
            </p:nvSpPr>
            <p:spPr bwMode="auto">
              <a:xfrm>
                <a:off x="96" y="1632"/>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2" name="Text Box 22"/>
              <p:cNvSpPr txBox="1">
                <a:spLocks noChangeArrowheads="1"/>
              </p:cNvSpPr>
              <p:nvPr/>
            </p:nvSpPr>
            <p:spPr bwMode="auto">
              <a:xfrm>
                <a:off x="144" y="163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63" name="Text Box 23"/>
              <p:cNvSpPr txBox="1">
                <a:spLocks noChangeArrowheads="1"/>
              </p:cNvSpPr>
              <p:nvPr/>
            </p:nvSpPr>
            <p:spPr bwMode="auto">
              <a:xfrm>
                <a:off x="1008" y="129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9" name="Text Box 39"/>
              <p:cNvSpPr txBox="1">
                <a:spLocks noChangeArrowheads="1"/>
              </p:cNvSpPr>
              <p:nvPr/>
            </p:nvSpPr>
            <p:spPr bwMode="auto">
              <a:xfrm>
                <a:off x="1008" y="19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sz="1600" b="1"/>
              </a:p>
            </p:txBody>
          </p:sp>
          <p:sp>
            <p:nvSpPr>
              <p:cNvPr id="112680" name="Line 40"/>
              <p:cNvSpPr>
                <a:spLocks noChangeShapeType="1"/>
              </p:cNvSpPr>
              <p:nvPr/>
            </p:nvSpPr>
            <p:spPr bwMode="auto">
              <a:xfrm>
                <a:off x="384" y="1824"/>
                <a:ext cx="576" cy="19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81" name="Line 41"/>
              <p:cNvSpPr>
                <a:spLocks noChangeShapeType="1"/>
              </p:cNvSpPr>
              <p:nvPr/>
            </p:nvSpPr>
            <p:spPr bwMode="auto">
              <a:xfrm flipV="1">
                <a:off x="336" y="1392"/>
                <a:ext cx="624" cy="28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09" name="Text Box 69"/>
            <p:cNvSpPr txBox="1">
              <a:spLocks noChangeArrowheads="1"/>
            </p:cNvSpPr>
            <p:nvPr/>
          </p:nvSpPr>
          <p:spPr bwMode="auto">
            <a:xfrm>
              <a:off x="96" y="91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Single substitution</a:t>
              </a:r>
              <a:endParaRPr lang="en-GB" altLang="x-none"/>
            </a:p>
          </p:txBody>
        </p:sp>
        <p:sp>
          <p:nvSpPr>
            <p:cNvPr id="112722" name="Text Box 82"/>
            <p:cNvSpPr txBox="1">
              <a:spLocks noChangeArrowheads="1"/>
            </p:cNvSpPr>
            <p:nvPr/>
          </p:nvSpPr>
          <p:spPr bwMode="auto">
            <a:xfrm>
              <a:off x="96" y="2112"/>
              <a:ext cx="1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1 change, 1 difference</a:t>
              </a:r>
              <a:endParaRPr lang="en-GB" altLang="x-none"/>
            </a:p>
          </p:txBody>
        </p:sp>
      </p:grpSp>
      <p:grpSp>
        <p:nvGrpSpPr>
          <p:cNvPr id="52228" name="Group 92"/>
          <p:cNvGrpSpPr>
            <a:grpSpLocks/>
          </p:cNvGrpSpPr>
          <p:nvPr/>
        </p:nvGrpSpPr>
        <p:grpSpPr bwMode="auto">
          <a:xfrm>
            <a:off x="3200400" y="1492250"/>
            <a:ext cx="2286000" cy="2241550"/>
            <a:chOff x="2016" y="912"/>
            <a:chExt cx="1440" cy="1412"/>
          </a:xfrm>
        </p:grpSpPr>
        <p:grpSp>
          <p:nvGrpSpPr>
            <p:cNvPr id="52283" name="Group 86"/>
            <p:cNvGrpSpPr>
              <a:grpSpLocks/>
            </p:cNvGrpSpPr>
            <p:nvPr/>
          </p:nvGrpSpPr>
          <p:grpSpPr bwMode="auto">
            <a:xfrm>
              <a:off x="2016" y="1152"/>
              <a:ext cx="1296" cy="970"/>
              <a:chOff x="1728" y="1238"/>
              <a:chExt cx="1296" cy="970"/>
            </a:xfrm>
          </p:grpSpPr>
          <p:sp>
            <p:nvSpPr>
              <p:cNvPr id="112646" name="Oval 6"/>
              <p:cNvSpPr>
                <a:spLocks noChangeArrowheads="1"/>
              </p:cNvSpPr>
              <p:nvPr/>
            </p:nvSpPr>
            <p:spPr bwMode="auto">
              <a:xfrm>
                <a:off x="2688" y="1248"/>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76" name="Text Box 36"/>
              <p:cNvSpPr txBox="1">
                <a:spLocks noChangeArrowheads="1"/>
              </p:cNvSpPr>
              <p:nvPr/>
            </p:nvSpPr>
            <p:spPr bwMode="auto">
              <a:xfrm>
                <a:off x="2736" y="129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endParaRPr lang="en-GB" altLang="x-none" sz="1600" b="1"/>
              </a:p>
            </p:txBody>
          </p:sp>
          <p:sp>
            <p:nvSpPr>
              <p:cNvPr id="112687" name="Line 47"/>
              <p:cNvSpPr>
                <a:spLocks noChangeShapeType="1"/>
              </p:cNvSpPr>
              <p:nvPr/>
            </p:nvSpPr>
            <p:spPr bwMode="auto">
              <a:xfrm>
                <a:off x="2352" y="1392"/>
                <a:ext cx="336"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84" name="Oval 44"/>
              <p:cNvSpPr>
                <a:spLocks noChangeArrowheads="1"/>
              </p:cNvSpPr>
              <p:nvPr/>
            </p:nvSpPr>
            <p:spPr bwMode="auto">
              <a:xfrm>
                <a:off x="2064" y="1238"/>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47" name="Oval 7"/>
              <p:cNvSpPr>
                <a:spLocks noChangeArrowheads="1"/>
              </p:cNvSpPr>
              <p:nvPr/>
            </p:nvSpPr>
            <p:spPr bwMode="auto">
              <a:xfrm>
                <a:off x="2688" y="1872"/>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1" name="Oval 11"/>
              <p:cNvSpPr>
                <a:spLocks noChangeArrowheads="1"/>
              </p:cNvSpPr>
              <p:nvPr/>
            </p:nvSpPr>
            <p:spPr bwMode="auto">
              <a:xfrm>
                <a:off x="1728" y="1632"/>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4" name="Text Box 24"/>
              <p:cNvSpPr txBox="1">
                <a:spLocks noChangeArrowheads="1"/>
              </p:cNvSpPr>
              <p:nvPr/>
            </p:nvSpPr>
            <p:spPr bwMode="auto">
              <a:xfrm>
                <a:off x="2736" y="191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65" name="Text Box 25"/>
              <p:cNvSpPr txBox="1">
                <a:spLocks noChangeArrowheads="1"/>
              </p:cNvSpPr>
              <p:nvPr/>
            </p:nvSpPr>
            <p:spPr bwMode="auto">
              <a:xfrm>
                <a:off x="1776" y="163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85" name="Text Box 45"/>
              <p:cNvSpPr txBox="1">
                <a:spLocks noChangeArrowheads="1"/>
              </p:cNvSpPr>
              <p:nvPr/>
            </p:nvSpPr>
            <p:spPr bwMode="auto">
              <a:xfrm>
                <a:off x="2112" y="128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00FF"/>
                    </a:solidFill>
                  </a:rPr>
                  <a:t>C</a:t>
                </a:r>
                <a:endParaRPr lang="en-GB" altLang="x-none" sz="1600" b="1"/>
              </a:p>
            </p:txBody>
          </p:sp>
          <p:sp>
            <p:nvSpPr>
              <p:cNvPr id="112686" name="Line 46"/>
              <p:cNvSpPr>
                <a:spLocks noChangeShapeType="1"/>
              </p:cNvSpPr>
              <p:nvPr/>
            </p:nvSpPr>
            <p:spPr bwMode="auto">
              <a:xfrm flipV="1">
                <a:off x="1920" y="1488"/>
                <a:ext cx="192"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88" name="Line 48"/>
              <p:cNvSpPr>
                <a:spLocks noChangeShapeType="1"/>
              </p:cNvSpPr>
              <p:nvPr/>
            </p:nvSpPr>
            <p:spPr bwMode="auto">
              <a:xfrm>
                <a:off x="1968" y="1872"/>
                <a:ext cx="720" cy="19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10" name="Text Box 70"/>
            <p:cNvSpPr txBox="1">
              <a:spLocks noChangeArrowheads="1"/>
            </p:cNvSpPr>
            <p:nvPr/>
          </p:nvSpPr>
          <p:spPr bwMode="auto">
            <a:xfrm>
              <a:off x="2016" y="91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Multiple substitution</a:t>
              </a:r>
              <a:endParaRPr lang="en-GB" altLang="x-none" sz="1600" b="1"/>
            </a:p>
          </p:txBody>
        </p:sp>
        <p:sp>
          <p:nvSpPr>
            <p:cNvPr id="112723" name="Text Box 83"/>
            <p:cNvSpPr txBox="1">
              <a:spLocks noChangeArrowheads="1"/>
            </p:cNvSpPr>
            <p:nvPr/>
          </p:nvSpPr>
          <p:spPr bwMode="auto">
            <a:xfrm>
              <a:off x="2064" y="2112"/>
              <a:ext cx="1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2 changes, 1 difference</a:t>
              </a:r>
              <a:endParaRPr lang="en-GB" altLang="x-none"/>
            </a:p>
          </p:txBody>
        </p:sp>
      </p:grpSp>
      <p:grpSp>
        <p:nvGrpSpPr>
          <p:cNvPr id="52229" name="Group 93"/>
          <p:cNvGrpSpPr>
            <a:grpSpLocks/>
          </p:cNvGrpSpPr>
          <p:nvPr/>
        </p:nvGrpSpPr>
        <p:grpSpPr bwMode="auto">
          <a:xfrm>
            <a:off x="6172200" y="1524000"/>
            <a:ext cx="2514600" cy="2165350"/>
            <a:chOff x="3888" y="960"/>
            <a:chExt cx="1584" cy="1364"/>
          </a:xfrm>
        </p:grpSpPr>
        <p:grpSp>
          <p:nvGrpSpPr>
            <p:cNvPr id="52272" name="Group 75"/>
            <p:cNvGrpSpPr>
              <a:grpSpLocks/>
            </p:cNvGrpSpPr>
            <p:nvPr/>
          </p:nvGrpSpPr>
          <p:grpSpPr bwMode="auto">
            <a:xfrm>
              <a:off x="3936" y="1152"/>
              <a:ext cx="1536" cy="960"/>
              <a:chOff x="3504" y="1248"/>
              <a:chExt cx="1536" cy="960"/>
            </a:xfrm>
          </p:grpSpPr>
          <p:sp>
            <p:nvSpPr>
              <p:cNvPr id="112648" name="Oval 8"/>
              <p:cNvSpPr>
                <a:spLocks noChangeArrowheads="1"/>
              </p:cNvSpPr>
              <p:nvPr/>
            </p:nvSpPr>
            <p:spPr bwMode="auto">
              <a:xfrm>
                <a:off x="4704" y="1248"/>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49" name="Oval 9"/>
              <p:cNvSpPr>
                <a:spLocks noChangeArrowheads="1"/>
              </p:cNvSpPr>
              <p:nvPr/>
            </p:nvSpPr>
            <p:spPr bwMode="auto">
              <a:xfrm>
                <a:off x="4704" y="1872"/>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2" name="Oval 12"/>
              <p:cNvSpPr>
                <a:spLocks noChangeArrowheads="1"/>
              </p:cNvSpPr>
              <p:nvPr/>
            </p:nvSpPr>
            <p:spPr bwMode="auto">
              <a:xfrm>
                <a:off x="3504" y="1632"/>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6" name="Text Box 26"/>
              <p:cNvSpPr txBox="1">
                <a:spLocks noChangeArrowheads="1"/>
              </p:cNvSpPr>
              <p:nvPr/>
            </p:nvSpPr>
            <p:spPr bwMode="auto">
              <a:xfrm>
                <a:off x="3552" y="163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2" name="Text Box 32"/>
              <p:cNvSpPr txBox="1">
                <a:spLocks noChangeArrowheads="1"/>
              </p:cNvSpPr>
              <p:nvPr/>
            </p:nvSpPr>
            <p:spPr bwMode="auto">
              <a:xfrm>
                <a:off x="4752" y="19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sz="1600" b="1"/>
              </a:p>
            </p:txBody>
          </p:sp>
          <p:sp>
            <p:nvSpPr>
              <p:cNvPr id="112675" name="Text Box 35"/>
              <p:cNvSpPr txBox="1">
                <a:spLocks noChangeArrowheads="1"/>
              </p:cNvSpPr>
              <p:nvPr/>
            </p:nvSpPr>
            <p:spPr bwMode="auto">
              <a:xfrm>
                <a:off x="4752" y="129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endParaRPr lang="en-GB" altLang="x-none" sz="1600" b="1"/>
              </a:p>
            </p:txBody>
          </p:sp>
          <p:sp>
            <p:nvSpPr>
              <p:cNvPr id="112698" name="Line 58"/>
              <p:cNvSpPr>
                <a:spLocks noChangeShapeType="1"/>
              </p:cNvSpPr>
              <p:nvPr/>
            </p:nvSpPr>
            <p:spPr bwMode="auto">
              <a:xfrm flipV="1">
                <a:off x="3744" y="1392"/>
                <a:ext cx="960" cy="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99" name="Line 59"/>
              <p:cNvSpPr>
                <a:spLocks noChangeShapeType="1"/>
              </p:cNvSpPr>
              <p:nvPr/>
            </p:nvSpPr>
            <p:spPr bwMode="auto">
              <a:xfrm>
                <a:off x="3744" y="1872"/>
                <a:ext cx="960" cy="19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11" name="Text Box 71"/>
            <p:cNvSpPr txBox="1">
              <a:spLocks noChangeArrowheads="1"/>
            </p:cNvSpPr>
            <p:nvPr/>
          </p:nvSpPr>
          <p:spPr bwMode="auto">
            <a:xfrm>
              <a:off x="3888" y="960"/>
              <a:ext cx="15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Coincidental substitution</a:t>
              </a:r>
              <a:endParaRPr lang="en-GB" altLang="x-none"/>
            </a:p>
          </p:txBody>
        </p:sp>
        <p:sp>
          <p:nvSpPr>
            <p:cNvPr id="112724" name="Text Box 84"/>
            <p:cNvSpPr txBox="1">
              <a:spLocks noChangeArrowheads="1"/>
            </p:cNvSpPr>
            <p:nvPr/>
          </p:nvSpPr>
          <p:spPr bwMode="auto">
            <a:xfrm>
              <a:off x="4080" y="2112"/>
              <a:ext cx="1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2 change, 1 difference</a:t>
              </a:r>
              <a:endParaRPr lang="en-GB" altLang="x-none"/>
            </a:p>
          </p:txBody>
        </p:sp>
      </p:grpSp>
      <p:grpSp>
        <p:nvGrpSpPr>
          <p:cNvPr id="52230" name="Group 94"/>
          <p:cNvGrpSpPr>
            <a:grpSpLocks/>
          </p:cNvGrpSpPr>
          <p:nvPr/>
        </p:nvGrpSpPr>
        <p:grpSpPr bwMode="auto">
          <a:xfrm>
            <a:off x="152400" y="4038600"/>
            <a:ext cx="2667000" cy="2743200"/>
            <a:chOff x="96" y="2496"/>
            <a:chExt cx="1680" cy="1728"/>
          </a:xfrm>
        </p:grpSpPr>
        <p:grpSp>
          <p:nvGrpSpPr>
            <p:cNvPr id="52261" name="Group 76"/>
            <p:cNvGrpSpPr>
              <a:grpSpLocks/>
            </p:cNvGrpSpPr>
            <p:nvPr/>
          </p:nvGrpSpPr>
          <p:grpSpPr bwMode="auto">
            <a:xfrm>
              <a:off x="96" y="2736"/>
              <a:ext cx="1200" cy="1200"/>
              <a:chOff x="96" y="2736"/>
              <a:chExt cx="1200" cy="1200"/>
            </a:xfrm>
          </p:grpSpPr>
          <p:sp>
            <p:nvSpPr>
              <p:cNvPr id="112653" name="Oval 13"/>
              <p:cNvSpPr>
                <a:spLocks noChangeArrowheads="1"/>
              </p:cNvSpPr>
              <p:nvPr/>
            </p:nvSpPr>
            <p:spPr bwMode="auto">
              <a:xfrm>
                <a:off x="960" y="2736"/>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4" name="Oval 14"/>
              <p:cNvSpPr>
                <a:spLocks noChangeArrowheads="1"/>
              </p:cNvSpPr>
              <p:nvPr/>
            </p:nvSpPr>
            <p:spPr bwMode="auto">
              <a:xfrm>
                <a:off x="960" y="3600"/>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9" name="Oval 19"/>
              <p:cNvSpPr>
                <a:spLocks noChangeArrowheads="1"/>
              </p:cNvSpPr>
              <p:nvPr/>
            </p:nvSpPr>
            <p:spPr bwMode="auto">
              <a:xfrm>
                <a:off x="96" y="3216"/>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7" name="Text Box 27"/>
              <p:cNvSpPr txBox="1">
                <a:spLocks noChangeArrowheads="1"/>
              </p:cNvSpPr>
              <p:nvPr/>
            </p:nvSpPr>
            <p:spPr bwMode="auto">
              <a:xfrm>
                <a:off x="144" y="321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3" name="Text Box 33"/>
              <p:cNvSpPr txBox="1">
                <a:spLocks noChangeArrowheads="1"/>
              </p:cNvSpPr>
              <p:nvPr/>
            </p:nvSpPr>
            <p:spPr bwMode="auto">
              <a:xfrm>
                <a:off x="1008" y="277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sz="1600" b="1"/>
              </a:p>
            </p:txBody>
          </p:sp>
          <p:sp>
            <p:nvSpPr>
              <p:cNvPr id="112674" name="Text Box 34"/>
              <p:cNvSpPr txBox="1">
                <a:spLocks noChangeArrowheads="1"/>
              </p:cNvSpPr>
              <p:nvPr/>
            </p:nvSpPr>
            <p:spPr bwMode="auto">
              <a:xfrm>
                <a:off x="1008" y="364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sz="1600" b="1"/>
              </a:p>
            </p:txBody>
          </p:sp>
          <p:sp>
            <p:nvSpPr>
              <p:cNvPr id="112700" name="Line 60"/>
              <p:cNvSpPr>
                <a:spLocks noChangeShapeType="1"/>
              </p:cNvSpPr>
              <p:nvPr/>
            </p:nvSpPr>
            <p:spPr bwMode="auto">
              <a:xfrm flipV="1">
                <a:off x="336" y="2976"/>
                <a:ext cx="624" cy="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701" name="Line 61"/>
              <p:cNvSpPr>
                <a:spLocks noChangeShapeType="1"/>
              </p:cNvSpPr>
              <p:nvPr/>
            </p:nvSpPr>
            <p:spPr bwMode="auto">
              <a:xfrm>
                <a:off x="336" y="3456"/>
                <a:ext cx="624" cy="33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19" name="Text Box 79"/>
            <p:cNvSpPr txBox="1">
              <a:spLocks noChangeArrowheads="1"/>
            </p:cNvSpPr>
            <p:nvPr/>
          </p:nvSpPr>
          <p:spPr bwMode="auto">
            <a:xfrm>
              <a:off x="96" y="2496"/>
              <a:ext cx="12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Parallel substitution</a:t>
              </a:r>
              <a:endParaRPr lang="en-GB" altLang="x-none"/>
            </a:p>
          </p:txBody>
        </p:sp>
        <p:sp>
          <p:nvSpPr>
            <p:cNvPr id="112728" name="Text Box 88"/>
            <p:cNvSpPr txBox="1">
              <a:spLocks noChangeArrowheads="1"/>
            </p:cNvSpPr>
            <p:nvPr/>
          </p:nvSpPr>
          <p:spPr bwMode="auto">
            <a:xfrm>
              <a:off x="96" y="4012"/>
              <a:ext cx="16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2 changes, no difference</a:t>
              </a:r>
              <a:endParaRPr lang="en-GB" altLang="x-none"/>
            </a:p>
          </p:txBody>
        </p:sp>
      </p:grpSp>
      <p:grpSp>
        <p:nvGrpSpPr>
          <p:cNvPr id="52231" name="Group 95"/>
          <p:cNvGrpSpPr>
            <a:grpSpLocks/>
          </p:cNvGrpSpPr>
          <p:nvPr/>
        </p:nvGrpSpPr>
        <p:grpSpPr bwMode="auto">
          <a:xfrm>
            <a:off x="3276600" y="4038600"/>
            <a:ext cx="2667000" cy="2743200"/>
            <a:chOff x="2064" y="2496"/>
            <a:chExt cx="1680" cy="1728"/>
          </a:xfrm>
        </p:grpSpPr>
        <p:grpSp>
          <p:nvGrpSpPr>
            <p:cNvPr id="52247" name="Group 77"/>
            <p:cNvGrpSpPr>
              <a:grpSpLocks/>
            </p:cNvGrpSpPr>
            <p:nvPr/>
          </p:nvGrpSpPr>
          <p:grpSpPr bwMode="auto">
            <a:xfrm>
              <a:off x="2112" y="2736"/>
              <a:ext cx="1152" cy="1200"/>
              <a:chOff x="1872" y="2736"/>
              <a:chExt cx="1152" cy="1200"/>
            </a:xfrm>
          </p:grpSpPr>
          <p:sp>
            <p:nvSpPr>
              <p:cNvPr id="112655" name="Oval 15"/>
              <p:cNvSpPr>
                <a:spLocks noChangeArrowheads="1"/>
              </p:cNvSpPr>
              <p:nvPr/>
            </p:nvSpPr>
            <p:spPr bwMode="auto">
              <a:xfrm>
                <a:off x="2688" y="3600"/>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6" name="Oval 16"/>
              <p:cNvSpPr>
                <a:spLocks noChangeArrowheads="1"/>
              </p:cNvSpPr>
              <p:nvPr/>
            </p:nvSpPr>
            <p:spPr bwMode="auto">
              <a:xfrm>
                <a:off x="2688" y="2736"/>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0" name="Oval 20"/>
              <p:cNvSpPr>
                <a:spLocks noChangeArrowheads="1"/>
              </p:cNvSpPr>
              <p:nvPr/>
            </p:nvSpPr>
            <p:spPr bwMode="auto">
              <a:xfrm>
                <a:off x="1872" y="3216"/>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8" name="Text Box 28"/>
              <p:cNvSpPr txBox="1">
                <a:spLocks noChangeArrowheads="1"/>
              </p:cNvSpPr>
              <p:nvPr/>
            </p:nvSpPr>
            <p:spPr bwMode="auto">
              <a:xfrm>
                <a:off x="1920" y="320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7" name="Text Box 37"/>
              <p:cNvSpPr txBox="1">
                <a:spLocks noChangeArrowheads="1"/>
              </p:cNvSpPr>
              <p:nvPr/>
            </p:nvSpPr>
            <p:spPr bwMode="auto">
              <a:xfrm>
                <a:off x="2736" y="277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endParaRPr lang="en-GB" altLang="x-none" sz="1600" b="1"/>
              </a:p>
            </p:txBody>
          </p:sp>
          <p:sp>
            <p:nvSpPr>
              <p:cNvPr id="112678" name="Text Box 38"/>
              <p:cNvSpPr txBox="1">
                <a:spLocks noChangeArrowheads="1"/>
              </p:cNvSpPr>
              <p:nvPr/>
            </p:nvSpPr>
            <p:spPr bwMode="auto">
              <a:xfrm>
                <a:off x="2736" y="368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endParaRPr lang="en-GB" altLang="x-none" sz="1600" b="1"/>
              </a:p>
            </p:txBody>
          </p:sp>
          <p:sp>
            <p:nvSpPr>
              <p:cNvPr id="112694" name="Oval 54"/>
              <p:cNvSpPr>
                <a:spLocks noChangeArrowheads="1"/>
              </p:cNvSpPr>
              <p:nvPr/>
            </p:nvSpPr>
            <p:spPr bwMode="auto">
              <a:xfrm>
                <a:off x="2112" y="2736"/>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96" name="Text Box 56"/>
              <p:cNvSpPr txBox="1">
                <a:spLocks noChangeArrowheads="1"/>
              </p:cNvSpPr>
              <p:nvPr/>
            </p:nvSpPr>
            <p:spPr bwMode="auto">
              <a:xfrm>
                <a:off x="2112" y="277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00FF"/>
                    </a:solidFill>
                  </a:rPr>
                  <a:t>C</a:t>
                </a:r>
                <a:endParaRPr lang="en-GB" altLang="x-none" sz="1600" b="1"/>
              </a:p>
            </p:txBody>
          </p:sp>
          <p:sp>
            <p:nvSpPr>
              <p:cNvPr id="112703" name="Line 63"/>
              <p:cNvSpPr>
                <a:spLocks noChangeShapeType="1"/>
              </p:cNvSpPr>
              <p:nvPr/>
            </p:nvSpPr>
            <p:spPr bwMode="auto">
              <a:xfrm flipV="1">
                <a:off x="2016" y="2976"/>
                <a:ext cx="144"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704" name="Line 64"/>
              <p:cNvSpPr>
                <a:spLocks noChangeShapeType="1"/>
              </p:cNvSpPr>
              <p:nvPr/>
            </p:nvSpPr>
            <p:spPr bwMode="auto">
              <a:xfrm>
                <a:off x="2400" y="2880"/>
                <a:ext cx="288"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708" name="Line 68"/>
              <p:cNvSpPr>
                <a:spLocks noChangeShapeType="1"/>
              </p:cNvSpPr>
              <p:nvPr/>
            </p:nvSpPr>
            <p:spPr bwMode="auto">
              <a:xfrm>
                <a:off x="2112" y="3456"/>
                <a:ext cx="576" cy="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20" name="Text Box 80"/>
            <p:cNvSpPr txBox="1">
              <a:spLocks noChangeArrowheads="1"/>
            </p:cNvSpPr>
            <p:nvPr/>
          </p:nvSpPr>
          <p:spPr bwMode="auto">
            <a:xfrm>
              <a:off x="2064" y="2496"/>
              <a:ext cx="14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Convergent substitution</a:t>
              </a:r>
              <a:endParaRPr lang="en-GB" altLang="x-none" sz="1600" b="1"/>
            </a:p>
          </p:txBody>
        </p:sp>
        <p:sp>
          <p:nvSpPr>
            <p:cNvPr id="112729" name="Text Box 89"/>
            <p:cNvSpPr txBox="1">
              <a:spLocks noChangeArrowheads="1"/>
            </p:cNvSpPr>
            <p:nvPr/>
          </p:nvSpPr>
          <p:spPr bwMode="auto">
            <a:xfrm>
              <a:off x="2112" y="4012"/>
              <a:ext cx="1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3 changes, no difference</a:t>
              </a:r>
              <a:endParaRPr lang="en-GB" altLang="x-none">
                <a:solidFill>
                  <a:srgbClr val="FF0000"/>
                </a:solidFill>
              </a:endParaRPr>
            </a:p>
          </p:txBody>
        </p:sp>
      </p:grpSp>
      <p:grpSp>
        <p:nvGrpSpPr>
          <p:cNvPr id="52232" name="Group 96"/>
          <p:cNvGrpSpPr>
            <a:grpSpLocks/>
          </p:cNvGrpSpPr>
          <p:nvPr/>
        </p:nvGrpSpPr>
        <p:grpSpPr bwMode="auto">
          <a:xfrm>
            <a:off x="6324600" y="4114800"/>
            <a:ext cx="2819400" cy="2698750"/>
            <a:chOff x="3984" y="2544"/>
            <a:chExt cx="1776" cy="1700"/>
          </a:xfrm>
        </p:grpSpPr>
        <p:grpSp>
          <p:nvGrpSpPr>
            <p:cNvPr id="52233" name="Group 78"/>
            <p:cNvGrpSpPr>
              <a:grpSpLocks/>
            </p:cNvGrpSpPr>
            <p:nvPr/>
          </p:nvGrpSpPr>
          <p:grpSpPr bwMode="auto">
            <a:xfrm>
              <a:off x="3984" y="2736"/>
              <a:ext cx="1488" cy="1248"/>
              <a:chOff x="3552" y="2736"/>
              <a:chExt cx="1488" cy="1248"/>
            </a:xfrm>
          </p:grpSpPr>
          <p:sp>
            <p:nvSpPr>
              <p:cNvPr id="112657" name="Oval 17"/>
              <p:cNvSpPr>
                <a:spLocks noChangeArrowheads="1"/>
              </p:cNvSpPr>
              <p:nvPr/>
            </p:nvSpPr>
            <p:spPr bwMode="auto">
              <a:xfrm>
                <a:off x="4704" y="2736"/>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58" name="Oval 18"/>
              <p:cNvSpPr>
                <a:spLocks noChangeArrowheads="1"/>
              </p:cNvSpPr>
              <p:nvPr/>
            </p:nvSpPr>
            <p:spPr bwMode="auto">
              <a:xfrm>
                <a:off x="4704" y="3600"/>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1" name="Oval 21"/>
              <p:cNvSpPr>
                <a:spLocks noChangeArrowheads="1"/>
              </p:cNvSpPr>
              <p:nvPr/>
            </p:nvSpPr>
            <p:spPr bwMode="auto">
              <a:xfrm>
                <a:off x="3552" y="3216"/>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69" name="Text Box 29"/>
              <p:cNvSpPr txBox="1">
                <a:spLocks noChangeArrowheads="1"/>
              </p:cNvSpPr>
              <p:nvPr/>
            </p:nvSpPr>
            <p:spPr bwMode="auto">
              <a:xfrm>
                <a:off x="3552" y="321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0" name="Text Box 30"/>
              <p:cNvSpPr txBox="1">
                <a:spLocks noChangeArrowheads="1"/>
              </p:cNvSpPr>
              <p:nvPr/>
            </p:nvSpPr>
            <p:spPr bwMode="auto">
              <a:xfrm>
                <a:off x="4752" y="277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71" name="Text Box 31"/>
              <p:cNvSpPr txBox="1">
                <a:spLocks noChangeArrowheads="1"/>
              </p:cNvSpPr>
              <p:nvPr/>
            </p:nvSpPr>
            <p:spPr bwMode="auto">
              <a:xfrm>
                <a:off x="4752" y="363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a:t>
                </a:r>
                <a:endParaRPr lang="en-GB" altLang="x-none" sz="1600" b="1"/>
              </a:p>
            </p:txBody>
          </p:sp>
          <p:sp>
            <p:nvSpPr>
              <p:cNvPr id="112692" name="Oval 52"/>
              <p:cNvSpPr>
                <a:spLocks noChangeArrowheads="1"/>
              </p:cNvSpPr>
              <p:nvPr/>
            </p:nvSpPr>
            <p:spPr bwMode="auto">
              <a:xfrm>
                <a:off x="3984" y="3696"/>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697" name="Text Box 57"/>
              <p:cNvSpPr txBox="1">
                <a:spLocks noChangeArrowheads="1"/>
              </p:cNvSpPr>
              <p:nvPr/>
            </p:nvSpPr>
            <p:spPr bwMode="auto">
              <a:xfrm>
                <a:off x="3984" y="373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00FF"/>
                    </a:solidFill>
                  </a:rPr>
                  <a:t>C</a:t>
                </a:r>
                <a:endParaRPr lang="en-GB" altLang="x-none" sz="1600" b="1"/>
              </a:p>
            </p:txBody>
          </p:sp>
          <p:sp>
            <p:nvSpPr>
              <p:cNvPr id="112705" name="Line 65"/>
              <p:cNvSpPr>
                <a:spLocks noChangeShapeType="1"/>
              </p:cNvSpPr>
              <p:nvPr/>
            </p:nvSpPr>
            <p:spPr bwMode="auto">
              <a:xfrm>
                <a:off x="3792" y="3456"/>
                <a:ext cx="192" cy="2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706" name="Line 66"/>
              <p:cNvSpPr>
                <a:spLocks noChangeShapeType="1"/>
              </p:cNvSpPr>
              <p:nvPr/>
            </p:nvSpPr>
            <p:spPr bwMode="auto">
              <a:xfrm>
                <a:off x="4272" y="3840"/>
                <a:ext cx="43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2707" name="Line 67"/>
              <p:cNvSpPr>
                <a:spLocks noChangeShapeType="1"/>
              </p:cNvSpPr>
              <p:nvPr/>
            </p:nvSpPr>
            <p:spPr bwMode="auto">
              <a:xfrm flipV="1">
                <a:off x="3840" y="2976"/>
                <a:ext cx="864"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2721" name="Text Box 81"/>
            <p:cNvSpPr txBox="1">
              <a:spLocks noChangeArrowheads="1"/>
            </p:cNvSpPr>
            <p:nvPr/>
          </p:nvSpPr>
          <p:spPr bwMode="auto">
            <a:xfrm>
              <a:off x="3984" y="2544"/>
              <a:ext cx="1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0000FF"/>
                  </a:solidFill>
                </a:rPr>
                <a:t>Back substitution</a:t>
              </a:r>
              <a:endParaRPr lang="en-GB" altLang="x-none"/>
            </a:p>
          </p:txBody>
        </p:sp>
        <p:sp>
          <p:nvSpPr>
            <p:cNvPr id="112730" name="Text Box 90"/>
            <p:cNvSpPr txBox="1">
              <a:spLocks noChangeArrowheads="1"/>
            </p:cNvSpPr>
            <p:nvPr/>
          </p:nvSpPr>
          <p:spPr bwMode="auto">
            <a:xfrm>
              <a:off x="4128" y="4032"/>
              <a:ext cx="1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solidFill>
                    <a:srgbClr val="FF0000"/>
                  </a:solidFill>
                </a:rPr>
                <a:t>2 changes, no difference</a:t>
              </a:r>
              <a:endParaRPr lang="en-GB" altLang="x-none"/>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3" name="Group 3"/>
          <p:cNvGrpSpPr>
            <a:grpSpLocks/>
          </p:cNvGrpSpPr>
          <p:nvPr/>
        </p:nvGrpSpPr>
        <p:grpSpPr bwMode="auto">
          <a:xfrm>
            <a:off x="179388" y="1143000"/>
            <a:ext cx="8736012" cy="4573588"/>
            <a:chOff x="192" y="624"/>
            <a:chExt cx="5328" cy="2881"/>
          </a:xfrm>
        </p:grpSpPr>
        <p:grpSp>
          <p:nvGrpSpPr>
            <p:cNvPr id="54275" name="Group 4"/>
            <p:cNvGrpSpPr>
              <a:grpSpLocks/>
            </p:cNvGrpSpPr>
            <p:nvPr/>
          </p:nvGrpSpPr>
          <p:grpSpPr bwMode="auto">
            <a:xfrm>
              <a:off x="192" y="624"/>
              <a:ext cx="5328" cy="2784"/>
              <a:chOff x="384" y="672"/>
              <a:chExt cx="4216" cy="1931"/>
            </a:xfrm>
          </p:grpSpPr>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816"/>
                <a:ext cx="2667" cy="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672"/>
                <a:ext cx="2680" cy="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4" name="Line 7"/>
            <p:cNvSpPr>
              <a:spLocks noChangeShapeType="1"/>
            </p:cNvSpPr>
            <p:nvPr/>
          </p:nvSpPr>
          <p:spPr bwMode="auto">
            <a:xfrm>
              <a:off x="2784" y="3024"/>
              <a:ext cx="866" cy="19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GB"/>
            </a:p>
          </p:txBody>
        </p:sp>
        <p:sp>
          <p:nvSpPr>
            <p:cNvPr id="5" name="Oval 8"/>
            <p:cNvSpPr>
              <a:spLocks noChangeArrowheads="1"/>
            </p:cNvSpPr>
            <p:nvPr/>
          </p:nvSpPr>
          <p:spPr bwMode="auto">
            <a:xfrm>
              <a:off x="2688" y="2976"/>
              <a:ext cx="96" cy="96"/>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endParaRPr lang="x-none" altLang="x-none" sz="1200" b="1">
                <a:latin typeface="Arial" charset="0"/>
                <a:ea typeface="Arial" charset="0"/>
                <a:cs typeface="Arial" charset="0"/>
              </a:endParaRPr>
            </a:p>
          </p:txBody>
        </p:sp>
        <p:sp>
          <p:nvSpPr>
            <p:cNvPr id="6" name="Oval 9"/>
            <p:cNvSpPr>
              <a:spLocks noChangeArrowheads="1"/>
            </p:cNvSpPr>
            <p:nvPr/>
          </p:nvSpPr>
          <p:spPr bwMode="auto">
            <a:xfrm>
              <a:off x="2688" y="297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endParaRPr lang="x-none" altLang="x-none" sz="1200" b="1">
                <a:latin typeface="Arial" charset="0"/>
                <a:ea typeface="Arial" charset="0"/>
                <a:cs typeface="Arial" charset="0"/>
              </a:endParaRPr>
            </a:p>
          </p:txBody>
        </p:sp>
        <p:grpSp>
          <p:nvGrpSpPr>
            <p:cNvPr id="54279" name="Group 10"/>
            <p:cNvGrpSpPr>
              <a:grpSpLocks/>
            </p:cNvGrpSpPr>
            <p:nvPr/>
          </p:nvGrpSpPr>
          <p:grpSpPr bwMode="auto">
            <a:xfrm rot="873095">
              <a:off x="2592" y="3168"/>
              <a:ext cx="864" cy="144"/>
              <a:chOff x="480" y="3648"/>
              <a:chExt cx="864" cy="144"/>
            </a:xfrm>
          </p:grpSpPr>
          <p:sp>
            <p:nvSpPr>
              <p:cNvPr id="10" name="Oval 11"/>
              <p:cNvSpPr>
                <a:spLocks noChangeArrowheads="1"/>
              </p:cNvSpPr>
              <p:nvPr/>
            </p:nvSpPr>
            <p:spPr bwMode="auto">
              <a:xfrm>
                <a:off x="478" y="3648"/>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endParaRPr lang="x-none" altLang="x-none" sz="1200" b="1">
                  <a:latin typeface="Arial" charset="0"/>
                  <a:ea typeface="Arial" charset="0"/>
                  <a:cs typeface="Arial" charset="0"/>
                </a:endParaRPr>
              </a:p>
            </p:txBody>
          </p:sp>
          <p:sp>
            <p:nvSpPr>
              <p:cNvPr id="11" name="Line 12"/>
              <p:cNvSpPr>
                <a:spLocks noChangeShapeType="1"/>
              </p:cNvSpPr>
              <p:nvPr/>
            </p:nvSpPr>
            <p:spPr bwMode="auto">
              <a:xfrm>
                <a:off x="574" y="3695"/>
                <a:ext cx="768"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GB"/>
              </a:p>
            </p:txBody>
          </p:sp>
        </p:grpSp>
        <p:sp>
          <p:nvSpPr>
            <p:cNvPr id="8" name="Text Box 13"/>
            <p:cNvSpPr txBox="1">
              <a:spLocks noChangeArrowheads="1"/>
            </p:cNvSpPr>
            <p:nvPr/>
          </p:nvSpPr>
          <p:spPr bwMode="auto">
            <a:xfrm>
              <a:off x="3638" y="3140"/>
              <a:ext cx="61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x-none">
                  <a:latin typeface="Verdana" charset="0"/>
                </a:rPr>
                <a:t>Phosphate</a:t>
              </a:r>
            </a:p>
          </p:txBody>
        </p:sp>
        <p:sp>
          <p:nvSpPr>
            <p:cNvPr id="9" name="Text Box 14"/>
            <p:cNvSpPr txBox="1">
              <a:spLocks noChangeArrowheads="1"/>
            </p:cNvSpPr>
            <p:nvPr/>
          </p:nvSpPr>
          <p:spPr bwMode="auto">
            <a:xfrm>
              <a:off x="3398" y="3332"/>
              <a:ext cx="4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x-none">
                  <a:latin typeface="Verdana" charset="0"/>
                </a:rPr>
                <a:t>Sugar</a:t>
              </a:r>
            </a:p>
          </p:txBody>
        </p:sp>
      </p:grpSp>
      <p:sp>
        <p:nvSpPr>
          <p:cNvPr id="54274" name="ZoneTexte 13"/>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a:solidFill>
                  <a:srgbClr val="0000FF"/>
                </a:solidFill>
                <a:latin typeface="Arial" charset="0"/>
                <a:ea typeface="Arial" charset="0"/>
                <a:cs typeface="Arial" charset="0"/>
              </a:rPr>
              <a:t>Basic Structure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ChangeArrowheads="1"/>
          </p:cNvSpPr>
          <p:nvPr/>
        </p:nvSpPr>
        <p:spPr bwMode="auto">
          <a:xfrm>
            <a:off x="0" y="-26988"/>
            <a:ext cx="9144000"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US" altLang="en-US" sz="4000" b="1" dirty="0">
                <a:solidFill>
                  <a:srgbClr val="0000FF"/>
                </a:solidFill>
                <a:latin typeface="Arial" charset="0"/>
                <a:ea typeface="Arial" charset="0"/>
                <a:cs typeface="Arial" charset="0"/>
              </a:rPr>
              <a:t>Double helix of DNA</a:t>
            </a:r>
            <a:endParaRPr lang="en-GB" altLang="x-none" sz="4000" dirty="0">
              <a:solidFill>
                <a:srgbClr val="0000FF"/>
              </a:solidFill>
              <a:latin typeface="Arial" charset="0"/>
              <a:ea typeface="Arial" charset="0"/>
              <a:cs typeface="Arial" charset="0"/>
            </a:endParaRPr>
          </a:p>
        </p:txBody>
      </p:sp>
      <p:sp>
        <p:nvSpPr>
          <p:cNvPr id="55298" name="Rectangle 2"/>
          <p:cNvSpPr>
            <a:spLocks noChangeArrowheads="1"/>
          </p:cNvSpPr>
          <p:nvPr/>
        </p:nvSpPr>
        <p:spPr bwMode="auto">
          <a:xfrm>
            <a:off x="-14288" y="1147763"/>
            <a:ext cx="9144001" cy="40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139700">
              <a:spcBef>
                <a:spcPct val="20000"/>
              </a:spcBef>
              <a:buChar char="–"/>
              <a:defRPr sz="2800">
                <a:solidFill>
                  <a:schemeClr val="tx1"/>
                </a:solidFill>
                <a:latin typeface="Times" charset="0"/>
              </a:defRPr>
            </a:lvl2pPr>
            <a:lvl3pPr marL="57785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lnSpc>
                <a:spcPct val="90000"/>
              </a:lnSpc>
              <a:spcBef>
                <a:spcPct val="0"/>
              </a:spcBef>
              <a:buFontTx/>
              <a:buNone/>
            </a:pPr>
            <a:r>
              <a:rPr lang="en-US" altLang="en-US" b="1" dirty="0">
                <a:solidFill>
                  <a:srgbClr val="FF0000"/>
                </a:solidFill>
                <a:latin typeface="Arial" charset="0"/>
                <a:ea typeface="Arial" charset="0"/>
                <a:cs typeface="Arial" charset="0"/>
              </a:rPr>
              <a:t>The double helix of DNA has these features:</a:t>
            </a:r>
          </a:p>
          <a:p>
            <a:pPr lvl="1" eaLnBrk="1" hangingPunct="1">
              <a:lnSpc>
                <a:spcPct val="90000"/>
              </a:lnSpc>
              <a:spcBef>
                <a:spcPct val="0"/>
              </a:spcBef>
              <a:buFontTx/>
              <a:buNone/>
            </a:pPr>
            <a:endParaRPr lang="en-US" altLang="en-US" sz="2400" b="1" dirty="0">
              <a:solidFill>
                <a:srgbClr val="0000FF"/>
              </a:solidFill>
              <a:latin typeface="Arial" charset="0"/>
              <a:ea typeface="Arial" charset="0"/>
              <a:cs typeface="Arial" charset="0"/>
            </a:endParaRPr>
          </a:p>
          <a:p>
            <a:pPr lvl="1" eaLnBrk="1" hangingPunct="1">
              <a:lnSpc>
                <a:spcPct val="90000"/>
              </a:lnSpc>
              <a:spcBef>
                <a:spcPct val="0"/>
              </a:spcBef>
              <a:buFontTx/>
              <a:buNone/>
            </a:pPr>
            <a:r>
              <a:rPr lang="en-US" altLang="en-US" sz="2400" b="1" dirty="0">
                <a:solidFill>
                  <a:srgbClr val="0000FF"/>
                </a:solidFill>
                <a:latin typeface="Arial" charset="0"/>
                <a:ea typeface="Arial" charset="0"/>
                <a:cs typeface="Arial" charset="0"/>
              </a:rPr>
              <a:t>Concentration of adenine (A) is equal to thymine (T) </a:t>
            </a:r>
          </a:p>
          <a:p>
            <a:pPr lvl="1" eaLnBrk="1" hangingPunct="1">
              <a:lnSpc>
                <a:spcPct val="90000"/>
              </a:lnSpc>
              <a:spcBef>
                <a:spcPct val="0"/>
              </a:spcBef>
              <a:buFontTx/>
              <a:buNone/>
            </a:pPr>
            <a:r>
              <a:rPr lang="en-US" altLang="en-US" sz="2400" b="1" dirty="0">
                <a:solidFill>
                  <a:srgbClr val="0000FF"/>
                </a:solidFill>
                <a:latin typeface="Arial" charset="0"/>
                <a:ea typeface="Arial" charset="0"/>
                <a:cs typeface="Arial" charset="0"/>
              </a:rPr>
              <a:t>Concentration of cytidine (C) is equal to guanine (G). </a:t>
            </a:r>
          </a:p>
          <a:p>
            <a:pPr lvl="1" eaLnBrk="1" hangingPunct="1">
              <a:lnSpc>
                <a:spcPct val="90000"/>
              </a:lnSpc>
              <a:spcBef>
                <a:spcPct val="0"/>
              </a:spcBef>
              <a:buFontTx/>
              <a:buNone/>
            </a:pPr>
            <a:endParaRPr lang="en-US" altLang="en-US" sz="3200" dirty="0">
              <a:latin typeface="Arial" charset="0"/>
              <a:ea typeface="Arial" charset="0"/>
              <a:cs typeface="Arial" charset="0"/>
            </a:endParaRPr>
          </a:p>
          <a:p>
            <a:pPr lvl="1" eaLnBrk="1" hangingPunct="1">
              <a:lnSpc>
                <a:spcPct val="90000"/>
              </a:lnSpc>
              <a:spcBef>
                <a:spcPct val="0"/>
              </a:spcBef>
              <a:buFontTx/>
              <a:buNone/>
            </a:pPr>
            <a:r>
              <a:rPr lang="en-US" altLang="en-US" sz="3200" b="1" dirty="0">
                <a:solidFill>
                  <a:srgbClr val="FF0000"/>
                </a:solidFill>
                <a:latin typeface="Arial" charset="0"/>
                <a:ea typeface="Arial" charset="0"/>
                <a:cs typeface="Arial" charset="0"/>
              </a:rPr>
              <a:t>Watson-Crick base-pairing</a:t>
            </a:r>
          </a:p>
          <a:p>
            <a:pPr lvl="1" eaLnBrk="1" hangingPunct="1">
              <a:lnSpc>
                <a:spcPct val="90000"/>
              </a:lnSpc>
              <a:spcBef>
                <a:spcPct val="0"/>
              </a:spcBef>
              <a:buFontTx/>
              <a:buNone/>
            </a:pPr>
            <a:r>
              <a:rPr lang="en-US" altLang="en-US" sz="3200" dirty="0">
                <a:latin typeface="Arial" charset="0"/>
                <a:ea typeface="Arial" charset="0"/>
                <a:cs typeface="Arial" charset="0"/>
              </a:rPr>
              <a:t> </a:t>
            </a:r>
            <a:r>
              <a:rPr lang="en-US" altLang="en-US" b="1" dirty="0">
                <a:solidFill>
                  <a:srgbClr val="FF0000"/>
                </a:solidFill>
                <a:latin typeface="Arial" charset="0"/>
                <a:ea typeface="Arial" charset="0"/>
                <a:cs typeface="Arial" charset="0"/>
              </a:rPr>
              <a:t>A</a:t>
            </a:r>
            <a:r>
              <a:rPr lang="en-US" altLang="en-US" b="1" dirty="0">
                <a:solidFill>
                  <a:srgbClr val="0000FF"/>
                </a:solidFill>
                <a:latin typeface="Arial" charset="0"/>
                <a:ea typeface="Arial" charset="0"/>
                <a:cs typeface="Arial" charset="0"/>
              </a:rPr>
              <a:t> will only base-pair with </a:t>
            </a:r>
            <a:r>
              <a:rPr lang="en-US" altLang="en-US" b="1" dirty="0">
                <a:solidFill>
                  <a:srgbClr val="FF0000"/>
                </a:solidFill>
                <a:latin typeface="Arial" charset="0"/>
                <a:ea typeface="Arial" charset="0"/>
                <a:cs typeface="Arial" charset="0"/>
              </a:rPr>
              <a:t>T</a:t>
            </a:r>
            <a:r>
              <a:rPr lang="en-US" altLang="en-US" b="1" dirty="0">
                <a:solidFill>
                  <a:srgbClr val="0000FF"/>
                </a:solidFill>
                <a:latin typeface="Arial" charset="0"/>
                <a:ea typeface="Arial" charset="0"/>
                <a:cs typeface="Arial" charset="0"/>
              </a:rPr>
              <a:t>, and </a:t>
            </a:r>
            <a:r>
              <a:rPr lang="en-US" altLang="en-US" b="1" dirty="0">
                <a:solidFill>
                  <a:srgbClr val="FF0000"/>
                </a:solidFill>
                <a:latin typeface="Arial" charset="0"/>
                <a:ea typeface="Arial" charset="0"/>
                <a:cs typeface="Arial" charset="0"/>
              </a:rPr>
              <a:t>C</a:t>
            </a:r>
            <a:r>
              <a:rPr lang="en-US" altLang="en-US" b="1" dirty="0">
                <a:solidFill>
                  <a:srgbClr val="0000FF"/>
                </a:solidFill>
                <a:latin typeface="Arial" charset="0"/>
                <a:ea typeface="Arial" charset="0"/>
                <a:cs typeface="Arial" charset="0"/>
              </a:rPr>
              <a:t> with </a:t>
            </a:r>
            <a:r>
              <a:rPr lang="en-US" altLang="en-US" b="1" dirty="0">
                <a:solidFill>
                  <a:srgbClr val="FF0000"/>
                </a:solidFill>
                <a:latin typeface="Arial" charset="0"/>
                <a:ea typeface="Arial" charset="0"/>
                <a:cs typeface="Arial" charset="0"/>
              </a:rPr>
              <a:t>G</a:t>
            </a:r>
          </a:p>
          <a:p>
            <a:pPr lvl="1" eaLnBrk="1" hangingPunct="1">
              <a:lnSpc>
                <a:spcPct val="90000"/>
              </a:lnSpc>
              <a:spcBef>
                <a:spcPct val="0"/>
              </a:spcBef>
              <a:buFontTx/>
              <a:buNone/>
            </a:pPr>
            <a:endParaRPr lang="en-US" altLang="en-US" sz="3200" dirty="0">
              <a:latin typeface="Arial" charset="0"/>
              <a:ea typeface="Arial" charset="0"/>
              <a:cs typeface="Arial" charset="0"/>
            </a:endParaRPr>
          </a:p>
          <a:p>
            <a:pPr lvl="1" eaLnBrk="1" hangingPunct="1">
              <a:lnSpc>
                <a:spcPct val="90000"/>
              </a:lnSpc>
              <a:spcBef>
                <a:spcPct val="0"/>
              </a:spcBef>
              <a:buFontTx/>
              <a:buNone/>
            </a:pPr>
            <a:r>
              <a:rPr lang="en-US" altLang="en-US" b="1" dirty="0">
                <a:latin typeface="Arial" charset="0"/>
                <a:ea typeface="Arial" charset="0"/>
                <a:cs typeface="Arial" charset="0"/>
              </a:rPr>
              <a:t>base-pairs of G and C contain three H-bonds, </a:t>
            </a:r>
          </a:p>
          <a:p>
            <a:pPr lvl="2" eaLnBrk="1" hangingPunct="1">
              <a:lnSpc>
                <a:spcPct val="90000"/>
              </a:lnSpc>
              <a:spcBef>
                <a:spcPct val="0"/>
              </a:spcBef>
              <a:buFontTx/>
              <a:buNone/>
            </a:pPr>
            <a:r>
              <a:rPr lang="en-US" altLang="en-US" sz="2800" b="1" dirty="0">
                <a:latin typeface="Arial" charset="0"/>
                <a:ea typeface="Arial" charset="0"/>
                <a:cs typeface="Arial" charset="0"/>
              </a:rPr>
              <a:t>Base-pairs of A and T contain two H-bonds.</a:t>
            </a:r>
          </a:p>
        </p:txBody>
      </p:sp>
      <p:sp>
        <p:nvSpPr>
          <p:cNvPr id="55299" name="Rectangle 3"/>
          <p:cNvSpPr>
            <a:spLocks noChangeArrowheads="1"/>
          </p:cNvSpPr>
          <p:nvPr/>
        </p:nvSpPr>
        <p:spPr bwMode="auto">
          <a:xfrm>
            <a:off x="250825" y="5589588"/>
            <a:ext cx="88931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82563">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lvl="2" eaLnBrk="1" hangingPunct="1">
              <a:lnSpc>
                <a:spcPct val="90000"/>
              </a:lnSpc>
              <a:spcBef>
                <a:spcPct val="0"/>
              </a:spcBef>
              <a:buFontTx/>
              <a:buNone/>
            </a:pPr>
            <a:r>
              <a:rPr lang="en-US" altLang="en-US" sz="3200" b="1">
                <a:solidFill>
                  <a:srgbClr val="FF0000"/>
                </a:solidFill>
                <a:latin typeface="Arial" charset="0"/>
                <a:ea typeface="Arial" charset="0"/>
                <a:cs typeface="Arial" charset="0"/>
              </a:rPr>
              <a:t>G-C base-pairs are more stable than A-T base-pairs</a:t>
            </a:r>
            <a:endParaRPr lang="en-GB" altLang="x-none" sz="3200" b="1">
              <a:solidFill>
                <a:srgbClr val="FF0000"/>
              </a:solidFill>
              <a:latin typeface="Arial" charset="0"/>
              <a:ea typeface="Arial" charset="0"/>
              <a:cs typeface="Arial"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5" descr="Pur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981200"/>
            <a:ext cx="252571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2" name="Picture 6" descr="Pyrimidines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63" y="2057400"/>
            <a:ext cx="2046287"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ZoneTexte 3"/>
          <p:cNvSpPr txBox="1">
            <a:spLocks noChangeArrowheads="1"/>
          </p:cNvSpPr>
          <p:nvPr/>
        </p:nvSpPr>
        <p:spPr bwMode="auto">
          <a:xfrm>
            <a:off x="611188" y="1187450"/>
            <a:ext cx="21605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FF"/>
                </a:solidFill>
                <a:latin typeface="Arial" charset="0"/>
                <a:ea typeface="Arial" charset="0"/>
                <a:cs typeface="Arial" charset="0"/>
              </a:rPr>
              <a:t>Purines</a:t>
            </a:r>
          </a:p>
        </p:txBody>
      </p:sp>
      <p:sp>
        <p:nvSpPr>
          <p:cNvPr id="56324" name="ZoneTexte 4"/>
          <p:cNvSpPr txBox="1">
            <a:spLocks noChangeArrowheads="1"/>
          </p:cNvSpPr>
          <p:nvPr/>
        </p:nvSpPr>
        <p:spPr bwMode="auto">
          <a:xfrm>
            <a:off x="5580063" y="1187450"/>
            <a:ext cx="25923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800080"/>
                </a:solidFill>
                <a:latin typeface="Arial" charset="0"/>
                <a:ea typeface="Arial" charset="0"/>
                <a:cs typeface="Arial" charset="0"/>
              </a:rPr>
              <a:t>Pyrimidines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2"/>
          <p:cNvSpPr txBox="1">
            <a:spLocks noChangeArrowheads="1"/>
          </p:cNvSpPr>
          <p:nvPr/>
        </p:nvSpPr>
        <p:spPr bwMode="auto">
          <a:xfrm>
            <a:off x="1" y="-26988"/>
            <a:ext cx="91440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fr-FR" altLang="x-none" sz="3600" b="1" dirty="0">
                <a:solidFill>
                  <a:srgbClr val="0000FF"/>
                </a:solidFill>
                <a:latin typeface="Arial" charset="0"/>
                <a:ea typeface="Arial" charset="0"/>
                <a:cs typeface="Arial" charset="0"/>
              </a:rPr>
              <a:t>Substitution: Transition - </a:t>
            </a:r>
            <a:r>
              <a:rPr lang="fr-FR" altLang="x-none" sz="3600" b="1" dirty="0" err="1">
                <a:solidFill>
                  <a:srgbClr val="0000FF"/>
                </a:solidFill>
                <a:latin typeface="Arial" charset="0"/>
                <a:ea typeface="Arial" charset="0"/>
                <a:cs typeface="Arial" charset="0"/>
              </a:rPr>
              <a:t>transversion</a:t>
            </a:r>
            <a:endParaRPr lang="en-GB" altLang="x-none" sz="3600" b="1" dirty="0">
              <a:solidFill>
                <a:srgbClr val="0000FF"/>
              </a:solidFill>
              <a:latin typeface="Arial" charset="0"/>
              <a:ea typeface="Arial" charset="0"/>
              <a:cs typeface="Arial" charset="0"/>
            </a:endParaRPr>
          </a:p>
        </p:txBody>
      </p:sp>
      <p:sp>
        <p:nvSpPr>
          <p:cNvPr id="3075" name="Text Box 3"/>
          <p:cNvSpPr txBox="1">
            <a:spLocks noChangeArrowheads="1"/>
          </p:cNvSpPr>
          <p:nvPr/>
        </p:nvSpPr>
        <p:spPr bwMode="auto">
          <a:xfrm>
            <a:off x="152400" y="2481263"/>
            <a:ext cx="3352800"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fr-FR" altLang="x-none" sz="2400" b="1"/>
          </a:p>
          <a:p>
            <a:pPr>
              <a:spcBef>
                <a:spcPct val="50000"/>
              </a:spcBef>
              <a:defRPr/>
            </a:pPr>
            <a:endParaRPr lang="fr-FR" altLang="x-none" sz="2400" b="1"/>
          </a:p>
          <a:p>
            <a:pPr>
              <a:spcBef>
                <a:spcPct val="50000"/>
              </a:spcBef>
              <a:defRPr/>
            </a:pPr>
            <a:endParaRPr lang="fr-FR" altLang="x-none" sz="2400" b="1"/>
          </a:p>
          <a:p>
            <a:pPr>
              <a:spcBef>
                <a:spcPct val="50000"/>
              </a:spcBef>
              <a:defRPr/>
            </a:pPr>
            <a:endParaRPr lang="fr-FR" altLang="x-none" sz="2400" b="1"/>
          </a:p>
          <a:p>
            <a:pPr>
              <a:spcBef>
                <a:spcPct val="50000"/>
              </a:spcBef>
              <a:defRPr/>
            </a:pPr>
            <a:endParaRPr lang="fr-FR" altLang="x-none" sz="2400" b="1"/>
          </a:p>
          <a:p>
            <a:pPr>
              <a:spcBef>
                <a:spcPct val="50000"/>
              </a:spcBef>
              <a:defRPr/>
            </a:pPr>
            <a:endParaRPr lang="en-GB" altLang="x-none" sz="2400"/>
          </a:p>
        </p:txBody>
      </p:sp>
      <p:sp>
        <p:nvSpPr>
          <p:cNvPr id="3076" name="Text Box 4"/>
          <p:cNvSpPr txBox="1">
            <a:spLocks noChangeArrowheads="1"/>
          </p:cNvSpPr>
          <p:nvPr/>
        </p:nvSpPr>
        <p:spPr bwMode="auto">
          <a:xfrm>
            <a:off x="4114800" y="2551113"/>
            <a:ext cx="4876800" cy="15636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FF0000"/>
                </a:solidFill>
              </a:rPr>
              <a:t>transition</a:t>
            </a:r>
            <a:r>
              <a:rPr lang="en-GB" altLang="x-none" sz="3200" b="1" dirty="0"/>
              <a:t> changes one </a:t>
            </a:r>
            <a:r>
              <a:rPr lang="en-GB" altLang="x-none" sz="3200" b="1" dirty="0">
                <a:solidFill>
                  <a:srgbClr val="0000FF"/>
                </a:solidFill>
              </a:rPr>
              <a:t>purine</a:t>
            </a:r>
            <a:r>
              <a:rPr lang="en-GB" altLang="x-none" sz="3200" b="1" dirty="0"/>
              <a:t> for another or one </a:t>
            </a:r>
            <a:r>
              <a:rPr lang="en-GB" altLang="x-none" sz="3200" b="1" dirty="0">
                <a:solidFill>
                  <a:srgbClr val="800080"/>
                </a:solidFill>
              </a:rPr>
              <a:t>pyrimidine</a:t>
            </a:r>
            <a:r>
              <a:rPr lang="en-GB" altLang="x-none" sz="3200" b="1" dirty="0"/>
              <a:t> for another.</a:t>
            </a:r>
          </a:p>
        </p:txBody>
      </p:sp>
      <p:sp>
        <p:nvSpPr>
          <p:cNvPr id="3077" name="Text Box 5"/>
          <p:cNvSpPr txBox="1">
            <a:spLocks noChangeArrowheads="1"/>
          </p:cNvSpPr>
          <p:nvPr/>
        </p:nvSpPr>
        <p:spPr bwMode="auto">
          <a:xfrm>
            <a:off x="4114800" y="4343400"/>
            <a:ext cx="4800600" cy="15636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00FF00"/>
                </a:solidFill>
              </a:rPr>
              <a:t>transversion</a:t>
            </a:r>
            <a:r>
              <a:rPr lang="en-GB" altLang="x-none" sz="3200" b="1"/>
              <a:t> changes a </a:t>
            </a:r>
            <a:r>
              <a:rPr lang="en-GB" altLang="x-none" sz="3200" b="1">
                <a:solidFill>
                  <a:srgbClr val="0000FF"/>
                </a:solidFill>
              </a:rPr>
              <a:t>purine</a:t>
            </a:r>
            <a:r>
              <a:rPr lang="en-GB" altLang="x-none" sz="3200" b="1"/>
              <a:t> for a </a:t>
            </a:r>
            <a:r>
              <a:rPr lang="en-GB" altLang="x-none" sz="3200" b="1">
                <a:solidFill>
                  <a:srgbClr val="800080"/>
                </a:solidFill>
              </a:rPr>
              <a:t>pyrimidine</a:t>
            </a:r>
            <a:r>
              <a:rPr lang="en-GB" altLang="x-none" sz="3200" b="1"/>
              <a:t> or vice versa.</a:t>
            </a:r>
            <a:endParaRPr lang="en-GB" altLang="x-none"/>
          </a:p>
        </p:txBody>
      </p:sp>
      <p:sp>
        <p:nvSpPr>
          <p:cNvPr id="3078" name="Text Box 6"/>
          <p:cNvSpPr txBox="1">
            <a:spLocks noChangeArrowheads="1"/>
          </p:cNvSpPr>
          <p:nvPr/>
        </p:nvSpPr>
        <p:spPr bwMode="auto">
          <a:xfrm>
            <a:off x="76200" y="681038"/>
            <a:ext cx="8991600" cy="18113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Nucleotides are either </a:t>
            </a:r>
            <a:r>
              <a:rPr lang="en-GB" altLang="x-none" sz="2800" b="1">
                <a:solidFill>
                  <a:srgbClr val="0000FF"/>
                </a:solidFill>
              </a:rPr>
              <a:t>purine</a:t>
            </a:r>
            <a:r>
              <a:rPr lang="en-GB" altLang="x-none" sz="2800" b="1"/>
              <a:t> or </a:t>
            </a:r>
            <a:r>
              <a:rPr lang="en-GB" altLang="x-none" sz="2800" b="1">
                <a:solidFill>
                  <a:srgbClr val="800080"/>
                </a:solidFill>
              </a:rPr>
              <a:t>pyrimidines</a:t>
            </a:r>
            <a:r>
              <a:rPr lang="en-GB" altLang="x-none" sz="2800" b="1"/>
              <a:t> :</a:t>
            </a:r>
          </a:p>
          <a:p>
            <a:pPr>
              <a:spcBef>
                <a:spcPct val="50000"/>
              </a:spcBef>
              <a:defRPr/>
            </a:pPr>
            <a:r>
              <a:rPr lang="en-GB" altLang="x-none" sz="2800" b="1">
                <a:solidFill>
                  <a:srgbClr val="0000FF"/>
                </a:solidFill>
              </a:rPr>
              <a:t>G</a:t>
            </a:r>
            <a:r>
              <a:rPr lang="en-GB" altLang="x-none" sz="2800" b="1"/>
              <a:t> (Guanine) and </a:t>
            </a:r>
            <a:r>
              <a:rPr lang="en-GB" altLang="x-none" sz="2800" b="1">
                <a:solidFill>
                  <a:srgbClr val="0000FF"/>
                </a:solidFill>
              </a:rPr>
              <a:t>A</a:t>
            </a:r>
            <a:r>
              <a:rPr lang="en-GB" altLang="x-none" sz="2800" b="1"/>
              <a:t> (Adenine) are called </a:t>
            </a:r>
            <a:r>
              <a:rPr lang="en-GB" altLang="x-none" sz="2800" b="1">
                <a:solidFill>
                  <a:srgbClr val="0000FF"/>
                </a:solidFill>
              </a:rPr>
              <a:t>purine</a:t>
            </a:r>
            <a:r>
              <a:rPr lang="en-GB" altLang="x-none" sz="2800" b="1"/>
              <a:t>;</a:t>
            </a:r>
          </a:p>
          <a:p>
            <a:pPr>
              <a:spcBef>
                <a:spcPct val="50000"/>
              </a:spcBef>
              <a:defRPr/>
            </a:pPr>
            <a:r>
              <a:rPr lang="en-GB" altLang="x-none" sz="2800" b="1">
                <a:solidFill>
                  <a:srgbClr val="800080"/>
                </a:solidFill>
              </a:rPr>
              <a:t>C</a:t>
            </a:r>
            <a:r>
              <a:rPr lang="en-GB" altLang="x-none" sz="2800" b="1">
                <a:solidFill>
                  <a:srgbClr val="00FF00"/>
                </a:solidFill>
              </a:rPr>
              <a:t> </a:t>
            </a:r>
            <a:r>
              <a:rPr lang="en-GB" altLang="x-none" sz="2800" b="1"/>
              <a:t>(Cytosine) and </a:t>
            </a:r>
            <a:r>
              <a:rPr lang="en-GB" altLang="x-none" sz="2800" b="1">
                <a:solidFill>
                  <a:srgbClr val="800080"/>
                </a:solidFill>
              </a:rPr>
              <a:t>T</a:t>
            </a:r>
            <a:r>
              <a:rPr lang="en-GB" altLang="x-none" sz="2800" b="1"/>
              <a:t> (Thymine) are called </a:t>
            </a:r>
            <a:r>
              <a:rPr lang="en-GB" altLang="x-none" sz="2800" b="1">
                <a:solidFill>
                  <a:srgbClr val="800080"/>
                </a:solidFill>
              </a:rPr>
              <a:t>pyrimidines</a:t>
            </a:r>
            <a:r>
              <a:rPr lang="en-GB" altLang="x-none" sz="2800" b="1"/>
              <a:t>.</a:t>
            </a:r>
          </a:p>
        </p:txBody>
      </p:sp>
      <p:sp>
        <p:nvSpPr>
          <p:cNvPr id="57350" name="Text Box 7"/>
          <p:cNvSpPr txBox="1">
            <a:spLocks noChangeArrowheads="1"/>
          </p:cNvSpPr>
          <p:nvPr/>
        </p:nvSpPr>
        <p:spPr bwMode="auto">
          <a:xfrm>
            <a:off x="0" y="641350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FF0000"/>
                </a:solidFill>
                <a:latin typeface="Arial" charset="0"/>
                <a:ea typeface="Arial" charset="0"/>
                <a:cs typeface="Arial" charset="0"/>
              </a:rPr>
              <a:t>transitions</a:t>
            </a:r>
            <a:r>
              <a:rPr lang="en-GB" altLang="x-none" sz="2000" b="1">
                <a:latin typeface="Arial" charset="0"/>
                <a:ea typeface="Arial" charset="0"/>
                <a:cs typeface="Arial" charset="0"/>
              </a:rPr>
              <a:t> occur at least 2 times as frequently as </a:t>
            </a:r>
            <a:r>
              <a:rPr lang="en-GB" altLang="x-none" sz="2000" b="1">
                <a:solidFill>
                  <a:srgbClr val="00FF00"/>
                </a:solidFill>
                <a:latin typeface="Arial" charset="0"/>
                <a:ea typeface="Arial" charset="0"/>
                <a:cs typeface="Arial" charset="0"/>
              </a:rPr>
              <a:t>transversions</a:t>
            </a:r>
            <a:endParaRPr lang="en-GB" altLang="x-none" sz="2000">
              <a:latin typeface="Arial" charset="0"/>
              <a:ea typeface="Arial" charset="0"/>
              <a:cs typeface="Arial" charset="0"/>
            </a:endParaRPr>
          </a:p>
        </p:txBody>
      </p:sp>
      <p:grpSp>
        <p:nvGrpSpPr>
          <p:cNvPr id="57351" name="Group 35"/>
          <p:cNvGrpSpPr>
            <a:grpSpLocks/>
          </p:cNvGrpSpPr>
          <p:nvPr/>
        </p:nvGrpSpPr>
        <p:grpSpPr bwMode="auto">
          <a:xfrm>
            <a:off x="304800" y="3429000"/>
            <a:ext cx="2895600" cy="2209800"/>
            <a:chOff x="192" y="1824"/>
            <a:chExt cx="1824" cy="1392"/>
          </a:xfrm>
        </p:grpSpPr>
        <p:grpSp>
          <p:nvGrpSpPr>
            <p:cNvPr id="57352" name="Group 31"/>
            <p:cNvGrpSpPr>
              <a:grpSpLocks/>
            </p:cNvGrpSpPr>
            <p:nvPr/>
          </p:nvGrpSpPr>
          <p:grpSpPr bwMode="auto">
            <a:xfrm>
              <a:off x="192" y="1824"/>
              <a:ext cx="1824" cy="1392"/>
              <a:chOff x="192" y="1968"/>
              <a:chExt cx="1824" cy="1392"/>
            </a:xfrm>
          </p:grpSpPr>
          <p:sp>
            <p:nvSpPr>
              <p:cNvPr id="3086" name="Oval 14"/>
              <p:cNvSpPr>
                <a:spLocks noChangeArrowheads="1"/>
              </p:cNvSpPr>
              <p:nvPr/>
            </p:nvSpPr>
            <p:spPr bwMode="auto">
              <a:xfrm>
                <a:off x="192" y="1968"/>
                <a:ext cx="43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GB" altLang="x-none" sz="2800" b="1">
                    <a:solidFill>
                      <a:srgbClr val="0000FF"/>
                    </a:solidFill>
                  </a:rPr>
                  <a:t>A</a:t>
                </a:r>
              </a:p>
              <a:p>
                <a:pPr algn="ctr">
                  <a:defRPr/>
                </a:pPr>
                <a:endParaRPr lang="en-GB" altLang="x-none"/>
              </a:p>
            </p:txBody>
          </p:sp>
          <p:sp>
            <p:nvSpPr>
              <p:cNvPr id="3087" name="Oval 15"/>
              <p:cNvSpPr>
                <a:spLocks noChangeArrowheads="1"/>
              </p:cNvSpPr>
              <p:nvPr/>
            </p:nvSpPr>
            <p:spPr bwMode="auto">
              <a:xfrm>
                <a:off x="1584" y="1968"/>
                <a:ext cx="43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GB" altLang="x-none" sz="2800" b="1">
                    <a:solidFill>
                      <a:srgbClr val="0000FF"/>
                    </a:solidFill>
                  </a:rPr>
                  <a:t>G</a:t>
                </a:r>
              </a:p>
              <a:p>
                <a:pPr algn="ctr">
                  <a:defRPr/>
                </a:pPr>
                <a:endParaRPr lang="en-GB" altLang="x-none"/>
              </a:p>
            </p:txBody>
          </p:sp>
          <p:sp>
            <p:nvSpPr>
              <p:cNvPr id="3088" name="Oval 16"/>
              <p:cNvSpPr>
                <a:spLocks noChangeArrowheads="1"/>
              </p:cNvSpPr>
              <p:nvPr/>
            </p:nvSpPr>
            <p:spPr bwMode="auto">
              <a:xfrm>
                <a:off x="192" y="2928"/>
                <a:ext cx="43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GB" altLang="x-none" sz="2800" b="1">
                    <a:solidFill>
                      <a:srgbClr val="800080"/>
                    </a:solidFill>
                  </a:rPr>
                  <a:t>C</a:t>
                </a:r>
                <a:endParaRPr lang="en-GB" altLang="x-none" sz="2800" b="1">
                  <a:solidFill>
                    <a:srgbClr val="0000FF"/>
                  </a:solidFill>
                </a:endParaRPr>
              </a:p>
              <a:p>
                <a:pPr algn="ctr">
                  <a:defRPr/>
                </a:pPr>
                <a:endParaRPr lang="en-GB" altLang="x-none"/>
              </a:p>
            </p:txBody>
          </p:sp>
          <p:sp>
            <p:nvSpPr>
              <p:cNvPr id="3089" name="Oval 17"/>
              <p:cNvSpPr>
                <a:spLocks noChangeArrowheads="1"/>
              </p:cNvSpPr>
              <p:nvPr/>
            </p:nvSpPr>
            <p:spPr bwMode="auto">
              <a:xfrm>
                <a:off x="1584" y="2880"/>
                <a:ext cx="43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GB" altLang="x-none" sz="2800" b="1">
                    <a:solidFill>
                      <a:srgbClr val="800080"/>
                    </a:solidFill>
                  </a:rPr>
                  <a:t>T</a:t>
                </a:r>
                <a:endParaRPr lang="en-GB" altLang="x-none" sz="2800" b="1">
                  <a:solidFill>
                    <a:srgbClr val="0000FF"/>
                  </a:solidFill>
                </a:endParaRPr>
              </a:p>
              <a:p>
                <a:pPr algn="ctr">
                  <a:defRPr/>
                </a:pPr>
                <a:endParaRPr lang="en-GB" altLang="x-none"/>
              </a:p>
            </p:txBody>
          </p:sp>
          <p:sp>
            <p:nvSpPr>
              <p:cNvPr id="3090" name="Line 18"/>
              <p:cNvSpPr>
                <a:spLocks noChangeShapeType="1"/>
              </p:cNvSpPr>
              <p:nvPr/>
            </p:nvSpPr>
            <p:spPr bwMode="auto">
              <a:xfrm>
                <a:off x="672" y="2064"/>
                <a:ext cx="86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1" name="Line 19"/>
              <p:cNvSpPr>
                <a:spLocks noChangeShapeType="1"/>
              </p:cNvSpPr>
              <p:nvPr/>
            </p:nvSpPr>
            <p:spPr bwMode="auto">
              <a:xfrm>
                <a:off x="672" y="3024"/>
                <a:ext cx="86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3" name="Line 21"/>
              <p:cNvSpPr>
                <a:spLocks noChangeShapeType="1"/>
              </p:cNvSpPr>
              <p:nvPr/>
            </p:nvSpPr>
            <p:spPr bwMode="auto">
              <a:xfrm flipH="1">
                <a:off x="672" y="2208"/>
                <a:ext cx="86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4" name="Line 22"/>
              <p:cNvSpPr>
                <a:spLocks noChangeShapeType="1"/>
              </p:cNvSpPr>
              <p:nvPr/>
            </p:nvSpPr>
            <p:spPr bwMode="auto">
              <a:xfrm flipH="1">
                <a:off x="672" y="3168"/>
                <a:ext cx="86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5" name="Line 23"/>
              <p:cNvSpPr>
                <a:spLocks noChangeShapeType="1"/>
              </p:cNvSpPr>
              <p:nvPr/>
            </p:nvSpPr>
            <p:spPr bwMode="auto">
              <a:xfrm flipV="1">
                <a:off x="288" y="2448"/>
                <a:ext cx="0" cy="432"/>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6" name="Line 24"/>
              <p:cNvSpPr>
                <a:spLocks noChangeShapeType="1"/>
              </p:cNvSpPr>
              <p:nvPr/>
            </p:nvSpPr>
            <p:spPr bwMode="auto">
              <a:xfrm flipV="1">
                <a:off x="1680" y="2448"/>
                <a:ext cx="0" cy="432"/>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7" name="Line 25"/>
              <p:cNvSpPr>
                <a:spLocks noChangeShapeType="1"/>
              </p:cNvSpPr>
              <p:nvPr/>
            </p:nvSpPr>
            <p:spPr bwMode="auto">
              <a:xfrm>
                <a:off x="432" y="2496"/>
                <a:ext cx="0" cy="38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8" name="Line 26"/>
              <p:cNvSpPr>
                <a:spLocks noChangeShapeType="1"/>
              </p:cNvSpPr>
              <p:nvPr/>
            </p:nvSpPr>
            <p:spPr bwMode="auto">
              <a:xfrm>
                <a:off x="1824" y="2448"/>
                <a:ext cx="0" cy="38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099" name="Line 27"/>
              <p:cNvSpPr>
                <a:spLocks noChangeShapeType="1"/>
              </p:cNvSpPr>
              <p:nvPr/>
            </p:nvSpPr>
            <p:spPr bwMode="auto">
              <a:xfrm flipV="1">
                <a:off x="576" y="2304"/>
                <a:ext cx="912" cy="528"/>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100" name="Line 28"/>
              <p:cNvSpPr>
                <a:spLocks noChangeShapeType="1"/>
              </p:cNvSpPr>
              <p:nvPr/>
            </p:nvSpPr>
            <p:spPr bwMode="auto">
              <a:xfrm flipH="1">
                <a:off x="624" y="2400"/>
                <a:ext cx="912" cy="528"/>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3101" name="Line 29"/>
              <p:cNvSpPr>
                <a:spLocks noChangeShapeType="1"/>
              </p:cNvSpPr>
              <p:nvPr/>
            </p:nvSpPr>
            <p:spPr bwMode="auto">
              <a:xfrm flipH="1" flipV="1">
                <a:off x="672" y="2352"/>
                <a:ext cx="912" cy="528"/>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3102" name="Line 30"/>
            <p:cNvSpPr>
              <a:spLocks noChangeShapeType="1"/>
            </p:cNvSpPr>
            <p:nvPr/>
          </p:nvSpPr>
          <p:spPr bwMode="auto">
            <a:xfrm>
              <a:off x="624" y="2304"/>
              <a:ext cx="864" cy="48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400" b="1" dirty="0">
                <a:solidFill>
                  <a:srgbClr val="0000FF"/>
                </a:solidFill>
                <a:latin typeface="Arial" charset="0"/>
                <a:ea typeface="Arial" charset="0"/>
                <a:cs typeface="Arial" charset="0"/>
              </a:rPr>
              <a:t>Standard genetic code</a:t>
            </a:r>
          </a:p>
        </p:txBody>
      </p:sp>
      <p:sp>
        <p:nvSpPr>
          <p:cNvPr id="131075" name="Text Box 3"/>
          <p:cNvSpPr txBox="1">
            <a:spLocks noChangeArrowheads="1"/>
          </p:cNvSpPr>
          <p:nvPr/>
        </p:nvSpPr>
        <p:spPr bwMode="auto">
          <a:xfrm>
            <a:off x="0" y="3811588"/>
            <a:ext cx="9144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30000"/>
              </a:spcBef>
              <a:defRPr/>
            </a:pPr>
            <a:r>
              <a:rPr lang="en-GB" altLang="x-none" sz="3200" b="1" dirty="0">
                <a:solidFill>
                  <a:srgbClr val="FF0000"/>
                </a:solidFill>
                <a:latin typeface="Arial" charset="0"/>
                <a:ea typeface="Arial" charset="0"/>
                <a:cs typeface="Arial" charset="0"/>
              </a:rPr>
              <a:t>• </a:t>
            </a:r>
            <a:r>
              <a:rPr lang="en-GB" altLang="x-none" sz="3200" b="1" dirty="0">
                <a:latin typeface="Arial" charset="0"/>
                <a:ea typeface="Arial" charset="0"/>
                <a:cs typeface="Arial" charset="0"/>
              </a:rPr>
              <a:t>The triplets of bases are called </a:t>
            </a:r>
            <a:r>
              <a:rPr lang="en-GB" altLang="x-none" sz="3200" b="1" dirty="0">
                <a:solidFill>
                  <a:srgbClr val="FF0000"/>
                </a:solidFill>
                <a:latin typeface="Arial" charset="0"/>
                <a:ea typeface="Arial" charset="0"/>
                <a:cs typeface="Arial" charset="0"/>
              </a:rPr>
              <a:t>codons</a:t>
            </a:r>
            <a:r>
              <a:rPr lang="en-GB" altLang="x-none" sz="3200" b="1" dirty="0">
                <a:latin typeface="Arial" charset="0"/>
                <a:ea typeface="Arial" charset="0"/>
                <a:cs typeface="Arial" charset="0"/>
              </a:rPr>
              <a:t> and with four bases, there are 64 (4</a:t>
            </a:r>
            <a:r>
              <a:rPr lang="en-GB" altLang="x-none" sz="3200" b="1" baseline="30000" dirty="0">
                <a:latin typeface="Arial" charset="0"/>
                <a:ea typeface="Arial" charset="0"/>
                <a:cs typeface="Arial" charset="0"/>
              </a:rPr>
              <a:t>3</a:t>
            </a:r>
            <a:r>
              <a:rPr lang="en-GB" altLang="x-none" sz="3200" b="1" dirty="0">
                <a:latin typeface="Arial" charset="0"/>
                <a:ea typeface="Arial" charset="0"/>
                <a:cs typeface="Arial" charset="0"/>
              </a:rPr>
              <a:t>) possible codons that code for 20 amino acids (and stop signals).</a:t>
            </a:r>
          </a:p>
        </p:txBody>
      </p:sp>
      <p:sp>
        <p:nvSpPr>
          <p:cNvPr id="4" name="Text Box 3"/>
          <p:cNvSpPr txBox="1">
            <a:spLocks noChangeArrowheads="1"/>
          </p:cNvSpPr>
          <p:nvPr/>
        </p:nvSpPr>
        <p:spPr bwMode="auto">
          <a:xfrm>
            <a:off x="34925" y="1571625"/>
            <a:ext cx="91440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30000"/>
              </a:spcBef>
              <a:defRPr/>
            </a:pPr>
            <a:r>
              <a:rPr lang="en-GB" altLang="x-none" sz="3200" b="1" dirty="0">
                <a:solidFill>
                  <a:srgbClr val="FF0000"/>
                </a:solidFill>
                <a:latin typeface="Arial" charset="0"/>
                <a:ea typeface="Arial" charset="0"/>
                <a:cs typeface="Arial" charset="0"/>
              </a:rPr>
              <a:t>• </a:t>
            </a:r>
            <a:r>
              <a:rPr lang="en-GB" altLang="x-none" sz="3200" b="1" dirty="0">
                <a:latin typeface="Arial" charset="0"/>
                <a:ea typeface="Arial" charset="0"/>
                <a:cs typeface="Arial" charset="0"/>
              </a:rPr>
              <a:t>The genetic code specifies how a combination of any of the four bases (A,G,T,C) produces each of the 20 amino acids.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1" name="Object 2"/>
          <p:cNvGraphicFramePr>
            <a:graphicFrameLocks noChangeAspect="1"/>
          </p:cNvGraphicFramePr>
          <p:nvPr/>
        </p:nvGraphicFramePr>
        <p:xfrm>
          <a:off x="0" y="0"/>
          <a:ext cx="9372600" cy="5295900"/>
        </p:xfrm>
        <a:graphic>
          <a:graphicData uri="http://schemas.openxmlformats.org/presentationml/2006/ole">
            <mc:AlternateContent xmlns:mc="http://schemas.openxmlformats.org/markup-compatibility/2006">
              <mc:Choice xmlns:v="urn:schemas-microsoft-com:vml" Requires="v">
                <p:oleObj spid="_x0000_s61467" name="Document" r:id="rId4" imgW="18755556" imgH="10603175" progId="Word.Document.8">
                  <p:embed/>
                </p:oleObj>
              </mc:Choice>
              <mc:Fallback>
                <p:oleObj name="Document" r:id="rId4" imgW="18755556" imgH="10603175"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372600" cy="529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835696" y="0"/>
            <a:ext cx="3434383" cy="6858000"/>
          </a:xfrm>
          <a:prstGeom prst="rect">
            <a:avLst/>
          </a:prstGeom>
        </p:spPr>
      </p:pic>
      <p:sp>
        <p:nvSpPr>
          <p:cNvPr id="4" name="ZoneTexte 3"/>
          <p:cNvSpPr txBox="1"/>
          <p:nvPr/>
        </p:nvSpPr>
        <p:spPr>
          <a:xfrm>
            <a:off x="5148065" y="476672"/>
            <a:ext cx="3816424" cy="954107"/>
          </a:xfrm>
          <a:prstGeom prst="rect">
            <a:avLst/>
          </a:prstGeom>
          <a:solidFill>
            <a:srgbClr val="FFFF00"/>
          </a:solidFill>
        </p:spPr>
        <p:txBody>
          <a:bodyPr wrap="square" rtlCol="0">
            <a:spAutoFit/>
          </a:bodyPr>
          <a:lstStyle/>
          <a:p>
            <a:pPr algn="ctr"/>
            <a:r>
              <a:rPr lang="en-GB" sz="2800" b="1" dirty="0">
                <a:solidFill>
                  <a:srgbClr val="0000FF"/>
                </a:solidFill>
                <a:latin typeface="Arial" charset="0"/>
                <a:ea typeface="Arial" charset="0"/>
                <a:cs typeface="Arial" charset="0"/>
              </a:rPr>
              <a:t>One and 3 letters amino-acids coding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250825" y="2205038"/>
            <a:ext cx="87852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lnSpc>
                <a:spcPct val="90000"/>
              </a:lnSpc>
              <a:spcBef>
                <a:spcPct val="0"/>
              </a:spcBef>
              <a:buFontTx/>
              <a:buNone/>
            </a:pPr>
            <a:r>
              <a:rPr lang="en-US" altLang="x-none" b="1" i="1" dirty="0">
                <a:solidFill>
                  <a:srgbClr val="0000FF"/>
                </a:solidFill>
                <a:latin typeface="Arial" charset="0"/>
                <a:ea typeface="Arial" charset="0"/>
                <a:cs typeface="Arial" charset="0"/>
              </a:rPr>
              <a:t>Molecular Evolution</a:t>
            </a:r>
            <a:r>
              <a:rPr lang="en-US" altLang="x-none" b="1" dirty="0">
                <a:solidFill>
                  <a:srgbClr val="0000FF"/>
                </a:solidFill>
                <a:latin typeface="Arial" charset="0"/>
                <a:ea typeface="Arial" charset="0"/>
                <a:cs typeface="Arial" charset="0"/>
              </a:rPr>
              <a:t> </a:t>
            </a:r>
            <a:r>
              <a:rPr lang="en-US" altLang="x-none" b="1" dirty="0">
                <a:latin typeface="Arial" charset="0"/>
                <a:ea typeface="Arial" charset="0"/>
                <a:cs typeface="Arial" charset="0"/>
              </a:rPr>
              <a:t>is the study of evolution at molecular level of genes, proteins or the whole genomes.</a:t>
            </a:r>
          </a:p>
        </p:txBody>
      </p:sp>
      <p:sp>
        <p:nvSpPr>
          <p:cNvPr id="19458" name="ZoneTexte 1"/>
          <p:cNvSpPr txBox="1">
            <a:spLocks noChangeArrowheads="1"/>
          </p:cNvSpPr>
          <p:nvPr/>
        </p:nvSpPr>
        <p:spPr bwMode="auto">
          <a:xfrm>
            <a:off x="0" y="44450"/>
            <a:ext cx="9144000" cy="7699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400" b="1" dirty="0">
                <a:solidFill>
                  <a:srgbClr val="0000FF"/>
                </a:solidFill>
                <a:latin typeface="Arial" charset="0"/>
                <a:ea typeface="Arial" charset="0"/>
                <a:cs typeface="Arial" charset="0"/>
              </a:rPr>
              <a:t>Definition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7" name="Object 2"/>
          <p:cNvGraphicFramePr>
            <a:graphicFrameLocks noChangeAspect="1"/>
          </p:cNvGraphicFramePr>
          <p:nvPr/>
        </p:nvGraphicFramePr>
        <p:xfrm>
          <a:off x="4419600" y="715963"/>
          <a:ext cx="4724400" cy="4541837"/>
        </p:xfrm>
        <a:graphic>
          <a:graphicData uri="http://schemas.openxmlformats.org/presentationml/2006/ole">
            <mc:AlternateContent xmlns:mc="http://schemas.openxmlformats.org/markup-compatibility/2006">
              <mc:Choice xmlns:v="urn:schemas-microsoft-com:vml" Requires="v">
                <p:oleObj spid="_x0000_s65592" name="Feuille de calcul" r:id="rId4" imgW="20419048" imgH="13587302" progId="Excel.Sheet.8">
                  <p:embed/>
                </p:oleObj>
              </mc:Choice>
              <mc:Fallback>
                <p:oleObj name="Feuille de calcul" r:id="rId4" imgW="20419048" imgH="13587302"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715963"/>
                        <a:ext cx="4724400" cy="454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5538" name="Object 12"/>
          <p:cNvGraphicFramePr>
            <a:graphicFrameLocks noChangeAspect="1"/>
          </p:cNvGraphicFramePr>
          <p:nvPr>
            <p:extLst>
              <p:ext uri="{D42A27DB-BD31-4B8C-83A1-F6EECF244321}">
                <p14:modId xmlns:p14="http://schemas.microsoft.com/office/powerpoint/2010/main" val="337369941"/>
              </p:ext>
            </p:extLst>
          </p:nvPr>
        </p:nvGraphicFramePr>
        <p:xfrm>
          <a:off x="107950" y="315913"/>
          <a:ext cx="5688186" cy="5727700"/>
        </p:xfrm>
        <a:graphic>
          <a:graphicData uri="http://schemas.openxmlformats.org/presentationml/2006/ole">
            <mc:AlternateContent xmlns:mc="http://schemas.openxmlformats.org/markup-compatibility/2006">
              <mc:Choice xmlns:v="urn:schemas-microsoft-com:vml" Requires="v">
                <p:oleObj spid="_x0000_s65593" name="Document" r:id="rId6" imgW="8991600" imgH="5664200" progId="Word.Document.8">
                  <p:embed/>
                </p:oleObj>
              </mc:Choice>
              <mc:Fallback>
                <p:oleObj name="Document" r:id="rId6" imgW="8991600" imgH="5664200" progId="Word.Document.8">
                  <p:embed/>
                  <p:pic>
                    <p:nvPicPr>
                      <p:cNvPr id="0" name="Object 12"/>
                      <p:cNvPicPr>
                        <a:picLocks noChangeAspect="1" noChangeArrowheads="1"/>
                      </p:cNvPicPr>
                      <p:nvPr/>
                    </p:nvPicPr>
                    <p:blipFill>
                      <a:blip r:embed="rId7"/>
                      <a:srcRect/>
                      <a:stretch>
                        <a:fillRect/>
                      </a:stretch>
                    </p:blipFill>
                    <p:spPr bwMode="auto">
                      <a:xfrm>
                        <a:off x="107950" y="315913"/>
                        <a:ext cx="5688186" cy="5727700"/>
                      </a:xfrm>
                      <a:prstGeom prst="rect">
                        <a:avLst/>
                      </a:prstGeom>
                      <a:noFill/>
                      <a:ln>
                        <a:noFill/>
                      </a:ln>
                      <a:effectLst/>
                    </p:spPr>
                  </p:pic>
                </p:oleObj>
              </mc:Fallback>
            </mc:AlternateContent>
          </a:graphicData>
        </a:graphic>
      </p:graphicFrame>
      <p:sp>
        <p:nvSpPr>
          <p:cNvPr id="197645" name="Text Box 13"/>
          <p:cNvSpPr txBox="1">
            <a:spLocks noChangeArrowheads="1"/>
          </p:cNvSpPr>
          <p:nvPr/>
        </p:nvSpPr>
        <p:spPr bwMode="auto">
          <a:xfrm>
            <a:off x="0" y="6237312"/>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t>Charged(</a:t>
            </a:r>
            <a:r>
              <a:rPr lang="en-GB" altLang="x-none" sz="2400" b="1" dirty="0">
                <a:solidFill>
                  <a:srgbClr val="0000FF"/>
                </a:solidFill>
              </a:rPr>
              <a:t>basic</a:t>
            </a:r>
            <a:r>
              <a:rPr lang="en-GB" altLang="x-none" sz="2400" b="1" dirty="0"/>
              <a:t>; </a:t>
            </a:r>
            <a:r>
              <a:rPr lang="en-GB" altLang="x-none" sz="2400" b="1" dirty="0">
                <a:solidFill>
                  <a:schemeClr val="folHlink"/>
                </a:solidFill>
              </a:rPr>
              <a:t>acidic</a:t>
            </a:r>
            <a:r>
              <a:rPr lang="en-GB" altLang="x-none" sz="2400" b="1" dirty="0"/>
              <a:t>); </a:t>
            </a:r>
            <a:r>
              <a:rPr lang="en-GB" altLang="x-none" sz="2400" b="1" dirty="0" err="1">
                <a:solidFill>
                  <a:srgbClr val="FF0000"/>
                </a:solidFill>
              </a:rPr>
              <a:t>Hydrophiles</a:t>
            </a:r>
            <a:r>
              <a:rPr lang="en-GB" altLang="x-none" sz="2400" b="1" dirty="0"/>
              <a:t>; </a:t>
            </a:r>
            <a:r>
              <a:rPr lang="en-GB" altLang="x-none" sz="2400" b="1" dirty="0" err="1"/>
              <a:t>Hydrophobes</a:t>
            </a:r>
            <a:endParaRPr lang="en-GB" altLang="x-none" sz="2400" b="1" dirty="0"/>
          </a:p>
        </p:txBody>
      </p:sp>
      <p:sp>
        <p:nvSpPr>
          <p:cNvPr id="197646" name="Text Box 14"/>
          <p:cNvSpPr txBox="1">
            <a:spLocks noChangeArrowheads="1"/>
          </p:cNvSpPr>
          <p:nvPr/>
        </p:nvSpPr>
        <p:spPr bwMode="auto">
          <a:xfrm>
            <a:off x="4765104" y="29568"/>
            <a:ext cx="4343400" cy="519112"/>
          </a:xfrm>
          <a:prstGeom prst="rect">
            <a:avLst/>
          </a:prstGeom>
          <a:solidFill>
            <a:srgbClr val="FFFF00"/>
          </a:solidFill>
          <a:ln>
            <a:noFill/>
          </a:ln>
          <a:effectLst/>
          <a:extLst/>
        </p:spPr>
        <p:txBody>
          <a:bodyPr>
            <a:spAutoFit/>
          </a:bodyPr>
          <a:lstStyle/>
          <a:p>
            <a:pPr>
              <a:spcBef>
                <a:spcPct val="50000"/>
              </a:spcBef>
              <a:defRPr/>
            </a:pPr>
            <a:r>
              <a:rPr lang="en-GB" altLang="x-none" sz="2800" b="1">
                <a:solidFill>
                  <a:srgbClr val="0000FF"/>
                </a:solidFill>
                <a:latin typeface="Helvetica" charset="0"/>
              </a:rPr>
              <a:t>Codons vs Amino Acids</a:t>
            </a:r>
            <a:endParaRPr lang="en-GB" altLang="x-none" sz="3200" b="1">
              <a:latin typeface="Helvetica"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5" name="Object 1026"/>
          <p:cNvGraphicFramePr>
            <a:graphicFrameLocks noChangeAspect="1"/>
          </p:cNvGraphicFramePr>
          <p:nvPr>
            <p:extLst>
              <p:ext uri="{D42A27DB-BD31-4B8C-83A1-F6EECF244321}">
                <p14:modId xmlns:p14="http://schemas.microsoft.com/office/powerpoint/2010/main" val="816573062"/>
              </p:ext>
            </p:extLst>
          </p:nvPr>
        </p:nvGraphicFramePr>
        <p:xfrm>
          <a:off x="36809" y="838200"/>
          <a:ext cx="5975351" cy="3365500"/>
        </p:xfrm>
        <a:graphic>
          <a:graphicData uri="http://schemas.openxmlformats.org/presentationml/2006/ole">
            <mc:AlternateContent xmlns:mc="http://schemas.openxmlformats.org/markup-compatibility/2006">
              <mc:Choice xmlns:v="urn:schemas-microsoft-com:vml" Requires="v">
                <p:oleObj spid="_x0000_s67666" name="Document" r:id="rId4" imgW="23898413" imgH="13422222" progId="Word.Document.8">
                  <p:embed/>
                </p:oleObj>
              </mc:Choice>
              <mc:Fallback>
                <p:oleObj name="Document" r:id="rId4" imgW="23898413" imgH="13422222" progId="Word.Document.8">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9" y="838200"/>
                        <a:ext cx="5975351" cy="336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6131" name="Text Box 1027"/>
          <p:cNvSpPr txBox="1">
            <a:spLocks noChangeArrowheads="1"/>
          </p:cNvSpPr>
          <p:nvPr/>
        </p:nvSpPr>
        <p:spPr bwMode="auto">
          <a:xfrm>
            <a:off x="0" y="-27384"/>
            <a:ext cx="9144000" cy="646331"/>
          </a:xfrm>
          <a:prstGeom prst="rect">
            <a:avLst/>
          </a:prstGeom>
          <a:solidFill>
            <a:srgbClr val="FFFF00"/>
          </a:solidFill>
          <a:ln>
            <a:noFill/>
          </a:ln>
          <a:effectLst/>
          <a:extLst/>
        </p:spPr>
        <p:txBody>
          <a:bodyPr wrap="square">
            <a:spAutoFit/>
          </a:bodyPr>
          <a:lstStyle/>
          <a:p>
            <a:pPr algn="ctr">
              <a:spcBef>
                <a:spcPct val="50000"/>
              </a:spcBef>
              <a:defRPr/>
            </a:pPr>
            <a:r>
              <a:rPr lang="en-GB" altLang="x-none" sz="3600" b="1" dirty="0">
                <a:solidFill>
                  <a:srgbClr val="0000FF"/>
                </a:solidFill>
                <a:latin typeface="Arial" charset="0"/>
                <a:ea typeface="Arial" charset="0"/>
                <a:cs typeface="Arial" charset="0"/>
              </a:rPr>
              <a:t>Standard genetic code</a:t>
            </a:r>
          </a:p>
        </p:txBody>
      </p:sp>
      <p:grpSp>
        <p:nvGrpSpPr>
          <p:cNvPr id="176138" name="Group 1034"/>
          <p:cNvGrpSpPr>
            <a:grpSpLocks/>
          </p:cNvGrpSpPr>
          <p:nvPr/>
        </p:nvGrpSpPr>
        <p:grpSpPr bwMode="auto">
          <a:xfrm>
            <a:off x="5791200" y="1143000"/>
            <a:ext cx="3200400" cy="3651250"/>
            <a:chOff x="3648" y="768"/>
            <a:chExt cx="2016" cy="2300"/>
          </a:xfrm>
        </p:grpSpPr>
        <p:graphicFrame>
          <p:nvGraphicFramePr>
            <p:cNvPr id="67590" name="Object 1035"/>
            <p:cNvGraphicFramePr>
              <a:graphicFrameLocks noChangeAspect="1"/>
            </p:cNvGraphicFramePr>
            <p:nvPr/>
          </p:nvGraphicFramePr>
          <p:xfrm>
            <a:off x="4195" y="2736"/>
            <a:ext cx="1469" cy="332"/>
          </p:xfrm>
          <a:graphic>
            <a:graphicData uri="http://schemas.openxmlformats.org/presentationml/2006/ole">
              <mc:AlternateContent xmlns:mc="http://schemas.openxmlformats.org/markup-compatibility/2006">
                <mc:Choice xmlns:v="urn:schemas-microsoft-com:vml" Requires="v">
                  <p:oleObj spid="_x0000_s67667" name="Document" r:id="rId6" imgW="23047619" imgH="2082540" progId="Word.Document.8">
                    <p:embed/>
                  </p:oleObj>
                </mc:Choice>
                <mc:Fallback>
                  <p:oleObj name="Document" r:id="rId6" imgW="23047619" imgH="2082540" progId="Word.Document.8">
                    <p:embed/>
                    <p:pic>
                      <p:nvPicPr>
                        <p:cNvPr id="0" name="Object 10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 y="2736"/>
                          <a:ext cx="1469"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67591" name="Group 1036"/>
            <p:cNvGrpSpPr>
              <a:grpSpLocks/>
            </p:cNvGrpSpPr>
            <p:nvPr/>
          </p:nvGrpSpPr>
          <p:grpSpPr bwMode="auto">
            <a:xfrm>
              <a:off x="3648" y="768"/>
              <a:ext cx="2016" cy="1959"/>
              <a:chOff x="3648" y="1353"/>
              <a:chExt cx="2016" cy="1959"/>
            </a:xfrm>
          </p:grpSpPr>
          <p:graphicFrame>
            <p:nvGraphicFramePr>
              <p:cNvPr id="67592" name="Object 1037"/>
              <p:cNvGraphicFramePr>
                <a:graphicFrameLocks noChangeAspect="1"/>
              </p:cNvGraphicFramePr>
              <p:nvPr/>
            </p:nvGraphicFramePr>
            <p:xfrm>
              <a:off x="3648" y="1353"/>
              <a:ext cx="2016" cy="1959"/>
            </p:xfrm>
            <a:graphic>
              <a:graphicData uri="http://schemas.openxmlformats.org/presentationml/2006/ole">
                <mc:AlternateContent xmlns:mc="http://schemas.openxmlformats.org/markup-compatibility/2006">
                  <mc:Choice xmlns:v="urn:schemas-microsoft-com:vml" Requires="v">
                    <p:oleObj spid="_x0000_s67668" name="Document" r:id="rId8" imgW="12342857" imgH="11682540" progId="Word.Document.8">
                      <p:embed/>
                    </p:oleObj>
                  </mc:Choice>
                  <mc:Fallback>
                    <p:oleObj name="Document" r:id="rId8" imgW="12342857" imgH="11682540" progId="Word.Document.8">
                      <p:embed/>
                      <p:pic>
                        <p:nvPicPr>
                          <p:cNvPr id="0" name="Object 10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1353"/>
                            <a:ext cx="2016" cy="1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6142" name="Line 1038"/>
              <p:cNvSpPr>
                <a:spLocks noChangeShapeType="1"/>
              </p:cNvSpPr>
              <p:nvPr/>
            </p:nvSpPr>
            <p:spPr bwMode="auto">
              <a:xfrm>
                <a:off x="3648" y="1392"/>
                <a:ext cx="0" cy="1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sp>
        <p:nvSpPr>
          <p:cNvPr id="176143" name="Text Box 1039"/>
          <p:cNvSpPr txBox="1">
            <a:spLocks noChangeArrowheads="1"/>
          </p:cNvSpPr>
          <p:nvPr/>
        </p:nvSpPr>
        <p:spPr bwMode="auto">
          <a:xfrm>
            <a:off x="0" y="48768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a:t>
            </a:r>
            <a:r>
              <a:rPr lang="en-GB" altLang="x-none" sz="2000" b="1"/>
              <a:t>Because there are only 20 amino acids, but 64 possible codons, the same amino acid is often encoded by a number of different codons, which usually differ in the third base of the triplet.</a:t>
            </a:r>
          </a:p>
        </p:txBody>
      </p:sp>
      <p:sp>
        <p:nvSpPr>
          <p:cNvPr id="176144" name="Text Box 1040"/>
          <p:cNvSpPr txBox="1">
            <a:spLocks noChangeArrowheads="1"/>
          </p:cNvSpPr>
          <p:nvPr/>
        </p:nvSpPr>
        <p:spPr bwMode="auto">
          <a:xfrm>
            <a:off x="0" y="601980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Because of this repetition the genetic code is said to be </a:t>
            </a:r>
            <a:r>
              <a:rPr lang="en-GB" altLang="x-none" sz="2000" b="1">
                <a:solidFill>
                  <a:srgbClr val="FF0000"/>
                </a:solidFill>
              </a:rPr>
              <a:t>degenerate</a:t>
            </a:r>
            <a:r>
              <a:rPr lang="en-GB" altLang="x-none" sz="2000" b="1"/>
              <a:t> and codons which produce the same amino acid are called </a:t>
            </a:r>
            <a:r>
              <a:rPr lang="en-GB" altLang="x-none" sz="2000" b="1">
                <a:solidFill>
                  <a:srgbClr val="FF0000"/>
                </a:solidFill>
              </a:rPr>
              <a:t>synonymous codons</a:t>
            </a:r>
            <a:r>
              <a:rPr lang="en-GB" altLang="x-none" sz="20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6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614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61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3" grpId="0" build="p" autoUpdateAnimBg="0"/>
      <p:bldP spid="176144"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1026"/>
          <p:cNvSpPr txBox="1">
            <a:spLocks noChangeArrowheads="1"/>
          </p:cNvSpPr>
          <p:nvPr/>
        </p:nvSpPr>
        <p:spPr bwMode="auto">
          <a:xfrm>
            <a:off x="0" y="2261741"/>
            <a:ext cx="9144000" cy="1477328"/>
          </a:xfrm>
          <a:prstGeom prst="rect">
            <a:avLst/>
          </a:prstGeom>
          <a:solidFill>
            <a:srgbClr val="FFFF00"/>
          </a:solidFill>
          <a:ln>
            <a:noFill/>
          </a:ln>
          <a:effectLst/>
          <a:extLst/>
        </p:spPr>
        <p:txBody>
          <a:bodyPr wrap="square">
            <a:spAutoFit/>
          </a:bodyPr>
          <a:lstStyle/>
          <a:p>
            <a:pPr algn="ctr">
              <a:spcBef>
                <a:spcPct val="50000"/>
              </a:spcBef>
              <a:defRPr/>
            </a:pPr>
            <a:r>
              <a:rPr lang="en-GB" altLang="x-none" sz="3600" b="1" dirty="0">
                <a:solidFill>
                  <a:srgbClr val="0000FF"/>
                </a:solidFill>
                <a:latin typeface="Arial" charset="0"/>
                <a:ea typeface="Arial" charset="0"/>
                <a:cs typeface="Arial" charset="0"/>
              </a:rPr>
              <a:t>Important properties inherent to </a:t>
            </a:r>
          </a:p>
          <a:p>
            <a:pPr algn="ctr">
              <a:spcBef>
                <a:spcPct val="50000"/>
              </a:spcBef>
              <a:defRPr/>
            </a:pPr>
            <a:r>
              <a:rPr lang="en-GB" altLang="x-none" sz="3600" b="1" dirty="0">
                <a:solidFill>
                  <a:srgbClr val="0000FF"/>
                </a:solidFill>
                <a:latin typeface="Arial" charset="0"/>
                <a:ea typeface="Arial" charset="0"/>
                <a:cs typeface="Arial" charset="0"/>
              </a:rPr>
              <a:t>the standard genetic code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026"/>
          <p:cNvSpPr>
            <a:spLocks noChangeArrowheads="1"/>
          </p:cNvSpPr>
          <p:nvPr/>
        </p:nvSpPr>
        <p:spPr bwMode="auto">
          <a:xfrm>
            <a:off x="0" y="606425"/>
            <a:ext cx="9144000" cy="615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latin typeface="Arial" charset="0"/>
                <a:ea typeface="Arial" charset="0"/>
                <a:cs typeface="Arial" charset="0"/>
              </a:rPr>
              <a:t>• Nondegenerate sites</a:t>
            </a:r>
            <a:r>
              <a:rPr lang="en-GB" altLang="x-none" sz="2400" b="1">
                <a:latin typeface="Arial" charset="0"/>
                <a:ea typeface="Arial" charset="0"/>
                <a:cs typeface="Arial" charset="0"/>
              </a:rPr>
              <a:t>: are codon position where mutations always result in amino acid substitutions</a:t>
            </a:r>
            <a:r>
              <a:rPr lang="en-GB" altLang="x-none" sz="2000" b="1">
                <a:latin typeface="Arial" charset="0"/>
                <a:ea typeface="Arial" charset="0"/>
                <a:cs typeface="Arial" charset="0"/>
              </a:rPr>
              <a:t>. (exp. </a:t>
            </a:r>
            <a:r>
              <a:rPr lang="en-GB" altLang="x-none" sz="2000" b="1">
                <a:solidFill>
                  <a:srgbClr val="FF0000"/>
                </a:solidFill>
                <a:latin typeface="Arial" charset="0"/>
                <a:ea typeface="Arial" charset="0"/>
                <a:cs typeface="Arial" charset="0"/>
              </a:rPr>
              <a:t>T</a:t>
            </a:r>
            <a:r>
              <a:rPr lang="en-GB" altLang="x-none" sz="2000" b="1">
                <a:solidFill>
                  <a:srgbClr val="0000FF"/>
                </a:solidFill>
                <a:latin typeface="Arial" charset="0"/>
                <a:ea typeface="Arial" charset="0"/>
                <a:cs typeface="Arial" charset="0"/>
              </a:rPr>
              <a:t>TT</a:t>
            </a:r>
            <a:r>
              <a:rPr lang="en-GB" altLang="x-none" sz="2000" b="1">
                <a:latin typeface="Arial" charset="0"/>
                <a:ea typeface="Arial" charset="0"/>
                <a:cs typeface="Arial" charset="0"/>
              </a:rPr>
              <a:t> (Phenylalanyne, </a:t>
            </a:r>
            <a:r>
              <a:rPr lang="en-GB" altLang="x-none" sz="2000" b="1">
                <a:solidFill>
                  <a:srgbClr val="FF0000"/>
                </a:solidFill>
                <a:latin typeface="Arial" charset="0"/>
                <a:ea typeface="Arial" charset="0"/>
                <a:cs typeface="Arial" charset="0"/>
              </a:rPr>
              <a:t>C</a:t>
            </a:r>
            <a:r>
              <a:rPr lang="en-GB" altLang="x-none" sz="2000" b="1">
                <a:solidFill>
                  <a:srgbClr val="0000FF"/>
                </a:solidFill>
                <a:latin typeface="Arial" charset="0"/>
                <a:ea typeface="Arial" charset="0"/>
                <a:cs typeface="Arial" charset="0"/>
              </a:rPr>
              <a:t>TT</a:t>
            </a:r>
            <a:r>
              <a:rPr lang="en-GB" altLang="x-none" sz="2000" b="1">
                <a:latin typeface="Arial" charset="0"/>
                <a:ea typeface="Arial" charset="0"/>
                <a:cs typeface="Arial" charset="0"/>
              </a:rPr>
              <a:t> (leucine), </a:t>
            </a:r>
            <a:r>
              <a:rPr lang="en-GB" altLang="x-none" sz="2000" b="1">
                <a:solidFill>
                  <a:srgbClr val="FF0000"/>
                </a:solidFill>
                <a:latin typeface="Arial" charset="0"/>
                <a:ea typeface="Arial" charset="0"/>
                <a:cs typeface="Arial" charset="0"/>
              </a:rPr>
              <a:t>A</a:t>
            </a:r>
            <a:r>
              <a:rPr lang="en-GB" altLang="x-none" sz="2000" b="1">
                <a:solidFill>
                  <a:srgbClr val="0000FF"/>
                </a:solidFill>
                <a:latin typeface="Arial" charset="0"/>
                <a:ea typeface="Arial" charset="0"/>
                <a:cs typeface="Arial" charset="0"/>
              </a:rPr>
              <a:t>TT</a:t>
            </a:r>
            <a:r>
              <a:rPr lang="en-GB" altLang="x-none" sz="2000" b="1">
                <a:latin typeface="Arial" charset="0"/>
                <a:ea typeface="Arial" charset="0"/>
                <a:cs typeface="Arial" charset="0"/>
              </a:rPr>
              <a:t> (Isoleucine), and </a:t>
            </a:r>
            <a:r>
              <a:rPr lang="en-GB" altLang="x-none" sz="2000" b="1">
                <a:solidFill>
                  <a:srgbClr val="FF0000"/>
                </a:solidFill>
                <a:latin typeface="Arial" charset="0"/>
                <a:ea typeface="Arial" charset="0"/>
                <a:cs typeface="Arial" charset="0"/>
              </a:rPr>
              <a:t>G</a:t>
            </a:r>
            <a:r>
              <a:rPr lang="en-GB" altLang="x-none" sz="2000" b="1">
                <a:solidFill>
                  <a:srgbClr val="0000FF"/>
                </a:solidFill>
                <a:latin typeface="Arial" charset="0"/>
                <a:ea typeface="Arial" charset="0"/>
                <a:cs typeface="Arial" charset="0"/>
              </a:rPr>
              <a:t>TT</a:t>
            </a:r>
            <a:r>
              <a:rPr lang="en-GB" altLang="x-none" sz="2000" b="1">
                <a:latin typeface="Arial" charset="0"/>
                <a:ea typeface="Arial" charset="0"/>
                <a:cs typeface="Arial" charset="0"/>
              </a:rPr>
              <a:t> (Valine)).</a:t>
            </a:r>
            <a:endParaRPr lang="en-GB" altLang="x-none" sz="2000">
              <a:latin typeface="Arial" charset="0"/>
              <a:ea typeface="Arial" charset="0"/>
              <a:cs typeface="Arial" charset="0"/>
            </a:endParaRPr>
          </a:p>
          <a:p>
            <a:pPr>
              <a:spcBef>
                <a:spcPct val="50000"/>
              </a:spcBef>
              <a:buFontTx/>
              <a:buNone/>
            </a:pPr>
            <a:r>
              <a:rPr lang="en-GB" altLang="x-none" sz="2400" b="1">
                <a:solidFill>
                  <a:srgbClr val="FF0000"/>
                </a:solidFill>
                <a:latin typeface="Arial" charset="0"/>
                <a:ea typeface="Arial" charset="0"/>
                <a:cs typeface="Arial" charset="0"/>
              </a:rPr>
              <a:t>• Twofold degenerate sites</a:t>
            </a:r>
            <a:r>
              <a:rPr lang="en-GB" altLang="x-none" sz="2400" b="1">
                <a:latin typeface="Arial" charset="0"/>
                <a:ea typeface="Arial" charset="0"/>
                <a:cs typeface="Arial" charset="0"/>
              </a:rPr>
              <a:t>: are codon positions where 2 different nucleotides result in the translation of the same aa, but the 2 others code for a different aa. </a:t>
            </a:r>
          </a:p>
          <a:p>
            <a:pPr>
              <a:spcBef>
                <a:spcPct val="50000"/>
              </a:spcBef>
              <a:buFontTx/>
              <a:buNone/>
            </a:pPr>
            <a:r>
              <a:rPr lang="en-GB" altLang="x-none" sz="2000" b="1">
                <a:latin typeface="Arial" charset="0"/>
                <a:ea typeface="Arial" charset="0"/>
                <a:cs typeface="Arial" charset="0"/>
              </a:rPr>
              <a:t>(exp. </a:t>
            </a:r>
            <a:r>
              <a:rPr lang="en-GB" altLang="x-none" sz="2000" b="1">
                <a:solidFill>
                  <a:srgbClr val="0000FF"/>
                </a:solidFill>
                <a:latin typeface="Arial" charset="0"/>
                <a:ea typeface="Arial" charset="0"/>
                <a:cs typeface="Arial" charset="0"/>
              </a:rPr>
              <a:t>GA</a:t>
            </a:r>
            <a:r>
              <a:rPr lang="en-GB" altLang="x-none" sz="2000" b="1">
                <a:solidFill>
                  <a:srgbClr val="FF0000"/>
                </a:solidFill>
                <a:latin typeface="Arial" charset="0"/>
                <a:ea typeface="Arial" charset="0"/>
                <a:cs typeface="Arial" charset="0"/>
              </a:rPr>
              <a:t>T</a:t>
            </a:r>
            <a:r>
              <a:rPr lang="en-GB" altLang="x-none" sz="2000" b="1">
                <a:latin typeface="Arial" charset="0"/>
                <a:ea typeface="Arial" charset="0"/>
                <a:cs typeface="Arial" charset="0"/>
              </a:rPr>
              <a:t> and </a:t>
            </a:r>
            <a:r>
              <a:rPr lang="en-GB" altLang="x-none" sz="2000" b="1">
                <a:solidFill>
                  <a:srgbClr val="0000FF"/>
                </a:solidFill>
                <a:latin typeface="Arial" charset="0"/>
                <a:ea typeface="Arial" charset="0"/>
                <a:cs typeface="Arial" charset="0"/>
              </a:rPr>
              <a:t>GA</a:t>
            </a:r>
            <a:r>
              <a:rPr lang="en-GB" altLang="x-none" sz="2000" b="1">
                <a:solidFill>
                  <a:srgbClr val="FF0000"/>
                </a:solidFill>
                <a:latin typeface="Arial" charset="0"/>
                <a:ea typeface="Arial" charset="0"/>
                <a:cs typeface="Arial" charset="0"/>
              </a:rPr>
              <a:t>C</a:t>
            </a:r>
            <a:r>
              <a:rPr lang="en-GB" altLang="x-none" sz="2000" b="1">
                <a:latin typeface="Arial" charset="0"/>
                <a:ea typeface="Arial" charset="0"/>
                <a:cs typeface="Arial" charset="0"/>
              </a:rPr>
              <a:t> code for Aspartic acid (asp, D), whereas </a:t>
            </a:r>
            <a:r>
              <a:rPr lang="en-GB" altLang="x-none" sz="2000" b="1">
                <a:solidFill>
                  <a:srgbClr val="0000FF"/>
                </a:solidFill>
                <a:latin typeface="Arial" charset="0"/>
                <a:ea typeface="Arial" charset="0"/>
                <a:cs typeface="Arial" charset="0"/>
              </a:rPr>
              <a:t>GA</a:t>
            </a:r>
            <a:r>
              <a:rPr lang="en-GB" altLang="x-none" sz="2000" b="1">
                <a:solidFill>
                  <a:srgbClr val="FF0000"/>
                </a:solidFill>
                <a:latin typeface="Arial" charset="0"/>
                <a:ea typeface="Arial" charset="0"/>
                <a:cs typeface="Arial" charset="0"/>
              </a:rPr>
              <a:t>A</a:t>
            </a:r>
            <a:r>
              <a:rPr lang="en-GB" altLang="x-none" sz="2000" b="1">
                <a:latin typeface="Arial" charset="0"/>
                <a:ea typeface="Arial" charset="0"/>
                <a:cs typeface="Arial" charset="0"/>
              </a:rPr>
              <a:t> and </a:t>
            </a:r>
            <a:r>
              <a:rPr lang="en-GB" altLang="x-none" sz="2000" b="1">
                <a:solidFill>
                  <a:srgbClr val="0000FF"/>
                </a:solidFill>
                <a:latin typeface="Arial" charset="0"/>
                <a:ea typeface="Arial" charset="0"/>
                <a:cs typeface="Arial" charset="0"/>
              </a:rPr>
              <a:t>GA</a:t>
            </a:r>
            <a:r>
              <a:rPr lang="en-GB" altLang="x-none" sz="2000" b="1">
                <a:solidFill>
                  <a:srgbClr val="FF0000"/>
                </a:solidFill>
                <a:latin typeface="Arial" charset="0"/>
                <a:ea typeface="Arial" charset="0"/>
                <a:cs typeface="Arial" charset="0"/>
              </a:rPr>
              <a:t>G</a:t>
            </a:r>
            <a:r>
              <a:rPr lang="en-GB" altLang="x-none" sz="2000" b="1">
                <a:latin typeface="Arial" charset="0"/>
                <a:ea typeface="Arial" charset="0"/>
                <a:cs typeface="Arial" charset="0"/>
              </a:rPr>
              <a:t> both code for Glutamic acid (glu, E)).</a:t>
            </a:r>
          </a:p>
          <a:p>
            <a:pPr>
              <a:spcBef>
                <a:spcPct val="50000"/>
              </a:spcBef>
              <a:buFontTx/>
              <a:buNone/>
            </a:pPr>
            <a:r>
              <a:rPr lang="en-GB" altLang="x-none" sz="2400" b="1">
                <a:solidFill>
                  <a:srgbClr val="FF0000"/>
                </a:solidFill>
                <a:latin typeface="Arial" charset="0"/>
                <a:ea typeface="Arial" charset="0"/>
                <a:cs typeface="Arial" charset="0"/>
              </a:rPr>
              <a:t>• Threefold degenerate site</a:t>
            </a:r>
            <a:r>
              <a:rPr lang="en-GB" altLang="x-none" sz="2400" b="1">
                <a:latin typeface="Arial" charset="0"/>
                <a:ea typeface="Arial" charset="0"/>
                <a:cs typeface="Arial" charset="0"/>
              </a:rPr>
              <a:t>: are codon positions where changing 3 of the 4 nucleotides has no effect on the aa, while changing the fourth possible nucleotide results in a different aa.</a:t>
            </a:r>
          </a:p>
          <a:p>
            <a:pPr>
              <a:spcBef>
                <a:spcPct val="50000"/>
              </a:spcBef>
              <a:buFontTx/>
              <a:buNone/>
            </a:pPr>
            <a:r>
              <a:rPr lang="en-GB" altLang="x-none" sz="2400" b="1">
                <a:latin typeface="Arial" charset="0"/>
                <a:ea typeface="Arial" charset="0"/>
                <a:cs typeface="Arial" charset="0"/>
              </a:rPr>
              <a:t>There is only 1 threefold degenerate site: the 3</a:t>
            </a:r>
            <a:r>
              <a:rPr lang="en-GB" altLang="x-none" sz="2400" b="1" baseline="30000">
                <a:latin typeface="Arial" charset="0"/>
                <a:ea typeface="Arial" charset="0"/>
                <a:cs typeface="Arial" charset="0"/>
              </a:rPr>
              <a:t>rd</a:t>
            </a:r>
            <a:r>
              <a:rPr lang="en-GB" altLang="x-none" sz="2400" b="1">
                <a:latin typeface="Arial" charset="0"/>
                <a:ea typeface="Arial" charset="0"/>
                <a:cs typeface="Arial" charset="0"/>
              </a:rPr>
              <a:t> position of an isoleucine codon. </a:t>
            </a:r>
            <a:r>
              <a:rPr lang="en-GB" altLang="x-none" sz="2400" b="1">
                <a:solidFill>
                  <a:srgbClr val="0000FF"/>
                </a:solidFill>
                <a:latin typeface="Arial" charset="0"/>
                <a:ea typeface="Arial" charset="0"/>
                <a:cs typeface="Arial" charset="0"/>
              </a:rPr>
              <a:t>AT</a:t>
            </a:r>
            <a:r>
              <a:rPr lang="en-GB" altLang="x-none" sz="2400" b="1">
                <a:solidFill>
                  <a:srgbClr val="FF0000"/>
                </a:solidFill>
                <a:latin typeface="Arial" charset="0"/>
                <a:ea typeface="Arial" charset="0"/>
                <a:cs typeface="Arial" charset="0"/>
              </a:rPr>
              <a:t>T</a:t>
            </a:r>
            <a:r>
              <a:rPr lang="en-GB" altLang="x-none" sz="2400" b="1">
                <a:latin typeface="Arial" charset="0"/>
                <a:ea typeface="Arial" charset="0"/>
                <a:cs typeface="Arial" charset="0"/>
              </a:rPr>
              <a:t>, </a:t>
            </a:r>
            <a:r>
              <a:rPr lang="en-GB" altLang="x-none" sz="2400" b="1">
                <a:solidFill>
                  <a:srgbClr val="0000FF"/>
                </a:solidFill>
                <a:latin typeface="Arial" charset="0"/>
                <a:ea typeface="Arial" charset="0"/>
                <a:cs typeface="Arial" charset="0"/>
              </a:rPr>
              <a:t>AT</a:t>
            </a:r>
            <a:r>
              <a:rPr lang="en-GB" altLang="x-none" sz="2400" b="1">
                <a:solidFill>
                  <a:srgbClr val="FF0000"/>
                </a:solidFill>
                <a:latin typeface="Arial" charset="0"/>
                <a:ea typeface="Arial" charset="0"/>
                <a:cs typeface="Arial" charset="0"/>
              </a:rPr>
              <a:t>C</a:t>
            </a:r>
            <a:r>
              <a:rPr lang="en-GB" altLang="x-none" sz="2400" b="1">
                <a:latin typeface="Arial" charset="0"/>
                <a:ea typeface="Arial" charset="0"/>
                <a:cs typeface="Arial" charset="0"/>
              </a:rPr>
              <a:t>, or </a:t>
            </a:r>
            <a:r>
              <a:rPr lang="en-GB" altLang="x-none" sz="2400" b="1">
                <a:solidFill>
                  <a:srgbClr val="0000FF"/>
                </a:solidFill>
                <a:latin typeface="Arial" charset="0"/>
                <a:ea typeface="Arial" charset="0"/>
                <a:cs typeface="Arial" charset="0"/>
              </a:rPr>
              <a:t>AT</a:t>
            </a:r>
            <a:r>
              <a:rPr lang="en-GB" altLang="x-none" sz="2400" b="1">
                <a:solidFill>
                  <a:srgbClr val="FF0000"/>
                </a:solidFill>
                <a:latin typeface="Arial" charset="0"/>
                <a:ea typeface="Arial" charset="0"/>
                <a:cs typeface="Arial" charset="0"/>
              </a:rPr>
              <a:t>A</a:t>
            </a:r>
            <a:r>
              <a:rPr lang="en-GB" altLang="x-none" sz="2400" b="1">
                <a:latin typeface="Arial" charset="0"/>
                <a:ea typeface="Arial" charset="0"/>
                <a:cs typeface="Arial" charset="0"/>
              </a:rPr>
              <a:t> all encode isoleucine, but </a:t>
            </a:r>
            <a:r>
              <a:rPr lang="en-GB" altLang="x-none" sz="2400" b="1">
                <a:solidFill>
                  <a:srgbClr val="0000FF"/>
                </a:solidFill>
                <a:latin typeface="Arial" charset="0"/>
                <a:ea typeface="Arial" charset="0"/>
                <a:cs typeface="Arial" charset="0"/>
              </a:rPr>
              <a:t>AT</a:t>
            </a:r>
            <a:r>
              <a:rPr lang="en-GB" altLang="x-none" sz="2400" b="1">
                <a:solidFill>
                  <a:srgbClr val="800080"/>
                </a:solidFill>
                <a:latin typeface="Arial" charset="0"/>
                <a:ea typeface="Arial" charset="0"/>
                <a:cs typeface="Arial" charset="0"/>
              </a:rPr>
              <a:t>G</a:t>
            </a:r>
            <a:r>
              <a:rPr lang="en-GB" altLang="x-none" sz="2400" b="1">
                <a:latin typeface="Arial" charset="0"/>
                <a:ea typeface="Arial" charset="0"/>
                <a:cs typeface="Arial" charset="0"/>
              </a:rPr>
              <a:t> encodes methionine.</a:t>
            </a:r>
          </a:p>
        </p:txBody>
      </p:sp>
      <p:sp>
        <p:nvSpPr>
          <p:cNvPr id="71682" name="Rectangle 1"/>
          <p:cNvSpPr>
            <a:spLocks noChangeArrowheads="1"/>
          </p:cNvSpPr>
          <p:nvPr/>
        </p:nvSpPr>
        <p:spPr bwMode="auto">
          <a:xfrm>
            <a:off x="-107950" y="-26988"/>
            <a:ext cx="9323388"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dirty="0">
                <a:solidFill>
                  <a:srgbClr val="0000FF"/>
                </a:solidFill>
                <a:latin typeface="Arial" charset="0"/>
                <a:ea typeface="Arial" charset="0"/>
                <a:cs typeface="Arial" charset="0"/>
              </a:rPr>
              <a:t>Synonymous vs nonsynonymous substitutions</a:t>
            </a:r>
            <a:endParaRPr lang="en-GB" altLang="x-none" dirty="0">
              <a:solidFill>
                <a:srgbClr val="0000FF"/>
              </a:solidFill>
              <a:latin typeface="Arial" charset="0"/>
              <a:ea typeface="Arial" charset="0"/>
              <a:cs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dirty="0">
                <a:solidFill>
                  <a:srgbClr val="0000FF"/>
                </a:solidFill>
                <a:latin typeface="Arial" charset="0"/>
                <a:ea typeface="Arial" charset="0"/>
                <a:cs typeface="Arial" charset="0"/>
              </a:rPr>
              <a:t>Standard genetic code</a:t>
            </a:r>
          </a:p>
        </p:txBody>
      </p:sp>
      <p:sp>
        <p:nvSpPr>
          <p:cNvPr id="118791" name="Text Box 7"/>
          <p:cNvSpPr txBox="1">
            <a:spLocks noChangeArrowheads="1"/>
          </p:cNvSpPr>
          <p:nvPr/>
        </p:nvSpPr>
        <p:spPr bwMode="auto">
          <a:xfrm>
            <a:off x="0" y="2498725"/>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 Three amino acids: Arginine, Leucine and Serine are encoded by 6 different codons:</a:t>
            </a:r>
            <a:endParaRPr lang="en-GB" altLang="x-none"/>
          </a:p>
        </p:txBody>
      </p:sp>
      <p:grpSp>
        <p:nvGrpSpPr>
          <p:cNvPr id="73731" name="Group 16"/>
          <p:cNvGrpSpPr>
            <a:grpSpLocks/>
          </p:cNvGrpSpPr>
          <p:nvPr/>
        </p:nvGrpSpPr>
        <p:grpSpPr bwMode="auto">
          <a:xfrm>
            <a:off x="303213" y="3276600"/>
            <a:ext cx="6175375" cy="1066800"/>
            <a:chOff x="191" y="1008"/>
            <a:chExt cx="3890" cy="672"/>
          </a:xfrm>
        </p:grpSpPr>
        <p:grpSp>
          <p:nvGrpSpPr>
            <p:cNvPr id="73749" name="Group 6"/>
            <p:cNvGrpSpPr>
              <a:grpSpLocks/>
            </p:cNvGrpSpPr>
            <p:nvPr/>
          </p:nvGrpSpPr>
          <p:grpSpPr bwMode="auto">
            <a:xfrm>
              <a:off x="191" y="1010"/>
              <a:ext cx="3890" cy="670"/>
              <a:chOff x="191" y="528"/>
              <a:chExt cx="3890" cy="670"/>
            </a:xfrm>
          </p:grpSpPr>
          <p:graphicFrame>
            <p:nvGraphicFramePr>
              <p:cNvPr id="73751" name="Object 3"/>
              <p:cNvGraphicFramePr>
                <a:graphicFrameLocks noChangeAspect="1"/>
              </p:cNvGraphicFramePr>
              <p:nvPr/>
            </p:nvGraphicFramePr>
            <p:xfrm>
              <a:off x="192" y="528"/>
              <a:ext cx="3889" cy="286"/>
            </p:xfrm>
            <a:graphic>
              <a:graphicData uri="http://schemas.openxmlformats.org/presentationml/2006/ole">
                <mc:AlternateContent xmlns:mc="http://schemas.openxmlformats.org/markup-compatibility/2006">
                  <mc:Choice xmlns:v="urn:schemas-microsoft-com:vml" Requires="v">
                    <p:oleObj spid="_x0000_s73941" name="Document" r:id="rId4" imgW="24685714" imgH="1777778" progId="Word.Document.8">
                      <p:embed/>
                    </p:oleObj>
                  </mc:Choice>
                  <mc:Fallback>
                    <p:oleObj name="Document" r:id="rId4" imgW="24685714" imgH="1777778"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528"/>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52" name="Object 4"/>
              <p:cNvGraphicFramePr>
                <a:graphicFrameLocks noChangeAspect="1"/>
              </p:cNvGraphicFramePr>
              <p:nvPr/>
            </p:nvGraphicFramePr>
            <p:xfrm>
              <a:off x="191" y="722"/>
              <a:ext cx="3889" cy="286"/>
            </p:xfrm>
            <a:graphic>
              <a:graphicData uri="http://schemas.openxmlformats.org/presentationml/2006/ole">
                <mc:AlternateContent xmlns:mc="http://schemas.openxmlformats.org/markup-compatibility/2006">
                  <mc:Choice xmlns:v="urn:schemas-microsoft-com:vml" Requires="v">
                    <p:oleObj spid="_x0000_s73942" name="Document" r:id="rId6" imgW="24685714" imgH="1777778" progId="Word.Document.8">
                      <p:embed/>
                    </p:oleObj>
                  </mc:Choice>
                  <mc:Fallback>
                    <p:oleObj name="Document" r:id="rId6" imgW="24685714" imgH="1777778" progId="Word.Documen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 y="72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53" name="Object 5"/>
              <p:cNvGraphicFramePr>
                <a:graphicFrameLocks noChangeAspect="1"/>
              </p:cNvGraphicFramePr>
              <p:nvPr/>
            </p:nvGraphicFramePr>
            <p:xfrm>
              <a:off x="192" y="912"/>
              <a:ext cx="3889" cy="286"/>
            </p:xfrm>
            <a:graphic>
              <a:graphicData uri="http://schemas.openxmlformats.org/presentationml/2006/ole">
                <mc:AlternateContent xmlns:mc="http://schemas.openxmlformats.org/markup-compatibility/2006">
                  <mc:Choice xmlns:v="urn:schemas-microsoft-com:vml" Requires="v">
                    <p:oleObj spid="_x0000_s73943" name="Document" r:id="rId8" imgW="24685714" imgH="1777778" progId="Word.Document.8">
                      <p:embed/>
                    </p:oleObj>
                  </mc:Choice>
                  <mc:Fallback>
                    <p:oleObj name="Document" r:id="rId8" imgW="24685714" imgH="1777778" progId="Word.Document.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 y="91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18799" name="Line 15"/>
            <p:cNvSpPr>
              <a:spLocks noChangeShapeType="1"/>
            </p:cNvSpPr>
            <p:nvPr/>
          </p:nvSpPr>
          <p:spPr bwMode="auto">
            <a:xfrm>
              <a:off x="192" y="100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118811" name="Group 27"/>
          <p:cNvGrpSpPr>
            <a:grpSpLocks/>
          </p:cNvGrpSpPr>
          <p:nvPr/>
        </p:nvGrpSpPr>
        <p:grpSpPr bwMode="auto">
          <a:xfrm>
            <a:off x="0" y="4327525"/>
            <a:ext cx="9144000" cy="2606675"/>
            <a:chOff x="0" y="2150"/>
            <a:chExt cx="5760" cy="1642"/>
          </a:xfrm>
        </p:grpSpPr>
        <p:grpSp>
          <p:nvGrpSpPr>
            <p:cNvPr id="73734" name="Group 25"/>
            <p:cNvGrpSpPr>
              <a:grpSpLocks/>
            </p:cNvGrpSpPr>
            <p:nvPr/>
          </p:nvGrpSpPr>
          <p:grpSpPr bwMode="auto">
            <a:xfrm>
              <a:off x="0" y="2150"/>
              <a:ext cx="5760" cy="1642"/>
              <a:chOff x="0" y="2150"/>
              <a:chExt cx="5760" cy="1642"/>
            </a:xfrm>
          </p:grpSpPr>
          <p:sp>
            <p:nvSpPr>
              <p:cNvPr id="118798" name="Text Box 14"/>
              <p:cNvSpPr txBox="1">
                <a:spLocks noChangeArrowheads="1"/>
              </p:cNvSpPr>
              <p:nvPr/>
            </p:nvSpPr>
            <p:spPr bwMode="auto">
              <a:xfrm>
                <a:off x="0" y="2150"/>
                <a:ext cx="576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 Five amino-acids are encoded by 4 codons which differ only in the third position. These sites are called “</a:t>
                </a:r>
                <a:r>
                  <a:rPr lang="en-GB" altLang="x-none" sz="2000" b="1">
                    <a:solidFill>
                      <a:srgbClr val="FF0000"/>
                    </a:solidFill>
                  </a:rPr>
                  <a:t>fourfold degenerate</a:t>
                </a:r>
                <a:r>
                  <a:rPr lang="en-GB" altLang="x-none" sz="2000" b="1"/>
                  <a:t>” sites</a:t>
                </a:r>
              </a:p>
            </p:txBody>
          </p:sp>
          <p:grpSp>
            <p:nvGrpSpPr>
              <p:cNvPr id="73741" name="Group 18"/>
              <p:cNvGrpSpPr>
                <a:grpSpLocks/>
              </p:cNvGrpSpPr>
              <p:nvPr/>
            </p:nvGrpSpPr>
            <p:grpSpPr bwMode="auto">
              <a:xfrm>
                <a:off x="192" y="2736"/>
                <a:ext cx="3889" cy="1056"/>
                <a:chOff x="192" y="2544"/>
                <a:chExt cx="3889" cy="1056"/>
              </a:xfrm>
            </p:grpSpPr>
            <p:grpSp>
              <p:nvGrpSpPr>
                <p:cNvPr id="73742" name="Group 13"/>
                <p:cNvGrpSpPr>
                  <a:grpSpLocks/>
                </p:cNvGrpSpPr>
                <p:nvPr/>
              </p:nvGrpSpPr>
              <p:grpSpPr bwMode="auto">
                <a:xfrm>
                  <a:off x="192" y="2544"/>
                  <a:ext cx="3889" cy="1056"/>
                  <a:chOff x="192" y="1776"/>
                  <a:chExt cx="3889" cy="1056"/>
                </a:xfrm>
              </p:grpSpPr>
              <p:graphicFrame>
                <p:nvGraphicFramePr>
                  <p:cNvPr id="73744" name="Object 8"/>
                  <p:cNvGraphicFramePr>
                    <a:graphicFrameLocks noChangeAspect="1"/>
                  </p:cNvGraphicFramePr>
                  <p:nvPr/>
                </p:nvGraphicFramePr>
                <p:xfrm>
                  <a:off x="192" y="1776"/>
                  <a:ext cx="3889" cy="286"/>
                </p:xfrm>
                <a:graphic>
                  <a:graphicData uri="http://schemas.openxmlformats.org/presentationml/2006/ole">
                    <mc:AlternateContent xmlns:mc="http://schemas.openxmlformats.org/markup-compatibility/2006">
                      <mc:Choice xmlns:v="urn:schemas-microsoft-com:vml" Requires="v">
                        <p:oleObj spid="_x0000_s73944" name="Document" r:id="rId10" imgW="24685714" imgH="1777778" progId="Word.Document.8">
                          <p:embed/>
                        </p:oleObj>
                      </mc:Choice>
                      <mc:Fallback>
                        <p:oleObj name="Document" r:id="rId10" imgW="24685714" imgH="1777778" progId="Word.Document.8">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 y="1776"/>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45" name="Object 9"/>
                  <p:cNvGraphicFramePr>
                    <a:graphicFrameLocks noChangeAspect="1"/>
                  </p:cNvGraphicFramePr>
                  <p:nvPr/>
                </p:nvGraphicFramePr>
                <p:xfrm>
                  <a:off x="192" y="1968"/>
                  <a:ext cx="3889" cy="286"/>
                </p:xfrm>
                <a:graphic>
                  <a:graphicData uri="http://schemas.openxmlformats.org/presentationml/2006/ole">
                    <mc:AlternateContent xmlns:mc="http://schemas.openxmlformats.org/markup-compatibility/2006">
                      <mc:Choice xmlns:v="urn:schemas-microsoft-com:vml" Requires="v">
                        <p:oleObj spid="_x0000_s73945" name="Document" r:id="rId12" imgW="24685714" imgH="1777778" progId="Word.Document.8">
                          <p:embed/>
                        </p:oleObj>
                      </mc:Choice>
                      <mc:Fallback>
                        <p:oleObj name="Document" r:id="rId12" imgW="24685714" imgH="1777778" progId="Word.Document.8">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 y="1968"/>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46" name="Object 10"/>
                  <p:cNvGraphicFramePr>
                    <a:graphicFrameLocks noChangeAspect="1"/>
                  </p:cNvGraphicFramePr>
                  <p:nvPr/>
                </p:nvGraphicFramePr>
                <p:xfrm>
                  <a:off x="192" y="2162"/>
                  <a:ext cx="3889" cy="286"/>
                </p:xfrm>
                <a:graphic>
                  <a:graphicData uri="http://schemas.openxmlformats.org/presentationml/2006/ole">
                    <mc:AlternateContent xmlns:mc="http://schemas.openxmlformats.org/markup-compatibility/2006">
                      <mc:Choice xmlns:v="urn:schemas-microsoft-com:vml" Requires="v">
                        <p:oleObj spid="_x0000_s73946" name="Document" r:id="rId14" imgW="24685714" imgH="1777778" progId="Word.Document.8">
                          <p:embed/>
                        </p:oleObj>
                      </mc:Choice>
                      <mc:Fallback>
                        <p:oleObj name="Document" r:id="rId14" imgW="24685714" imgH="1777778" progId="Word.Document.8">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 y="216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47" name="Object 11"/>
                  <p:cNvGraphicFramePr>
                    <a:graphicFrameLocks noChangeAspect="1"/>
                  </p:cNvGraphicFramePr>
                  <p:nvPr/>
                </p:nvGraphicFramePr>
                <p:xfrm>
                  <a:off x="192" y="2354"/>
                  <a:ext cx="3889" cy="286"/>
                </p:xfrm>
                <a:graphic>
                  <a:graphicData uri="http://schemas.openxmlformats.org/presentationml/2006/ole">
                    <mc:AlternateContent xmlns:mc="http://schemas.openxmlformats.org/markup-compatibility/2006">
                      <mc:Choice xmlns:v="urn:schemas-microsoft-com:vml" Requires="v">
                        <p:oleObj spid="_x0000_s73947" name="Document" r:id="rId16" imgW="24685714" imgH="1777778" progId="Word.Document.8">
                          <p:embed/>
                        </p:oleObj>
                      </mc:Choice>
                      <mc:Fallback>
                        <p:oleObj name="Document" r:id="rId16" imgW="24685714" imgH="1777778" progId="Word.Document.8">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 y="2354"/>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3748" name="Object 12"/>
                  <p:cNvGraphicFramePr>
                    <a:graphicFrameLocks noChangeAspect="1"/>
                  </p:cNvGraphicFramePr>
                  <p:nvPr/>
                </p:nvGraphicFramePr>
                <p:xfrm>
                  <a:off x="192" y="2546"/>
                  <a:ext cx="3889" cy="286"/>
                </p:xfrm>
                <a:graphic>
                  <a:graphicData uri="http://schemas.openxmlformats.org/presentationml/2006/ole">
                    <mc:AlternateContent xmlns:mc="http://schemas.openxmlformats.org/markup-compatibility/2006">
                      <mc:Choice xmlns:v="urn:schemas-microsoft-com:vml" Requires="v">
                        <p:oleObj spid="_x0000_s73948" name="Document" r:id="rId18" imgW="24685714" imgH="1777778" progId="Word.Document.8">
                          <p:embed/>
                        </p:oleObj>
                      </mc:Choice>
                      <mc:Fallback>
                        <p:oleObj name="Document" r:id="rId18" imgW="24685714" imgH="1777778" progId="Word.Document.8">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2" y="2546"/>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18801" name="Line 17"/>
                <p:cNvSpPr>
                  <a:spLocks noChangeShapeType="1"/>
                </p:cNvSpPr>
                <p:nvPr/>
              </p:nvSpPr>
              <p:spPr bwMode="auto">
                <a:xfrm>
                  <a:off x="192" y="2544"/>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grpSp>
          <p:nvGrpSpPr>
            <p:cNvPr id="73735" name="Group 24"/>
            <p:cNvGrpSpPr>
              <a:grpSpLocks/>
            </p:cNvGrpSpPr>
            <p:nvPr/>
          </p:nvGrpSpPr>
          <p:grpSpPr bwMode="auto">
            <a:xfrm>
              <a:off x="2112" y="2592"/>
              <a:ext cx="1056" cy="144"/>
              <a:chOff x="2112" y="2592"/>
              <a:chExt cx="1056" cy="144"/>
            </a:xfrm>
          </p:grpSpPr>
          <p:sp>
            <p:nvSpPr>
              <p:cNvPr id="118804" name="Line 20"/>
              <p:cNvSpPr>
                <a:spLocks noChangeShapeType="1"/>
              </p:cNvSpPr>
              <p:nvPr/>
            </p:nvSpPr>
            <p:spPr bwMode="auto">
              <a:xfrm>
                <a:off x="2112" y="2592"/>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8805" name="Line 21"/>
              <p:cNvSpPr>
                <a:spLocks noChangeShapeType="1"/>
              </p:cNvSpPr>
              <p:nvPr/>
            </p:nvSpPr>
            <p:spPr bwMode="auto">
              <a:xfrm>
                <a:off x="2448" y="2592"/>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8806" name="Line 22"/>
              <p:cNvSpPr>
                <a:spLocks noChangeShapeType="1"/>
              </p:cNvSpPr>
              <p:nvPr/>
            </p:nvSpPr>
            <p:spPr bwMode="auto">
              <a:xfrm>
                <a:off x="2784" y="2592"/>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8807" name="Line 23"/>
              <p:cNvSpPr>
                <a:spLocks noChangeShapeType="1"/>
              </p:cNvSpPr>
              <p:nvPr/>
            </p:nvSpPr>
            <p:spPr bwMode="auto">
              <a:xfrm>
                <a:off x="3168" y="2592"/>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sp>
        <p:nvSpPr>
          <p:cNvPr id="118812" name="Text Box 28"/>
          <p:cNvSpPr txBox="1">
            <a:spLocks noChangeArrowheads="1"/>
          </p:cNvSpPr>
          <p:nvPr/>
        </p:nvSpPr>
        <p:spPr bwMode="auto">
          <a:xfrm>
            <a:off x="76200" y="627063"/>
            <a:ext cx="8915400"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Fourfold degenerate sites</a:t>
            </a:r>
            <a:r>
              <a:rPr lang="en-GB" altLang="x-none" sz="2400" b="1"/>
              <a:t>: are codon positions where changing a nucleotide in any of the 3 alternatives has no effect on the aa.</a:t>
            </a:r>
          </a:p>
          <a:p>
            <a:pPr>
              <a:spcBef>
                <a:spcPct val="50000"/>
              </a:spcBef>
              <a:defRPr/>
            </a:pPr>
            <a:r>
              <a:rPr lang="en-GB" altLang="x-none" sz="2400" b="1"/>
              <a:t>exp. </a:t>
            </a:r>
            <a:r>
              <a:rPr lang="en-GB" altLang="x-none" sz="2400" b="1">
                <a:solidFill>
                  <a:srgbClr val="0000FF"/>
                </a:solidFill>
              </a:rPr>
              <a:t>GG</a:t>
            </a:r>
            <a:r>
              <a:rPr lang="en-GB" altLang="x-none" sz="2400" b="1">
                <a:solidFill>
                  <a:srgbClr val="FF0000"/>
                </a:solidFill>
              </a:rPr>
              <a:t>T</a:t>
            </a:r>
            <a:r>
              <a:rPr lang="en-GB" altLang="x-none" sz="2400" b="1"/>
              <a:t>, </a:t>
            </a:r>
            <a:r>
              <a:rPr lang="en-GB" altLang="x-none" sz="2400" b="1">
                <a:solidFill>
                  <a:srgbClr val="0000FF"/>
                </a:solidFill>
              </a:rPr>
              <a:t>GG</a:t>
            </a:r>
            <a:r>
              <a:rPr lang="en-GB" altLang="x-none" sz="2400" b="1">
                <a:solidFill>
                  <a:srgbClr val="FF0000"/>
                </a:solidFill>
              </a:rPr>
              <a:t>C</a:t>
            </a:r>
            <a:r>
              <a:rPr lang="en-GB" altLang="x-none" sz="2400" b="1"/>
              <a:t>,</a:t>
            </a:r>
            <a:r>
              <a:rPr lang="en-GB" altLang="x-none" sz="2400" b="1">
                <a:solidFill>
                  <a:srgbClr val="0000FF"/>
                </a:solidFill>
              </a:rPr>
              <a:t> GG</a:t>
            </a:r>
            <a:r>
              <a:rPr lang="en-GB" altLang="x-none" sz="2400" b="1">
                <a:solidFill>
                  <a:srgbClr val="FF0000"/>
                </a:solidFill>
              </a:rPr>
              <a:t>A</a:t>
            </a:r>
            <a:r>
              <a:rPr lang="en-GB" altLang="x-none" sz="2400" b="1"/>
              <a:t>, </a:t>
            </a:r>
            <a:r>
              <a:rPr lang="en-GB" altLang="x-none" sz="2400" b="1">
                <a:solidFill>
                  <a:srgbClr val="0000FF"/>
                </a:solidFill>
              </a:rPr>
              <a:t>GG</a:t>
            </a:r>
            <a:r>
              <a:rPr lang="en-GB" altLang="x-none" sz="2400" b="1">
                <a:solidFill>
                  <a:srgbClr val="FF0000"/>
                </a:solidFill>
              </a:rPr>
              <a:t>G</a:t>
            </a:r>
            <a:r>
              <a:rPr lang="en-GB" altLang="x-none" sz="2400" b="1"/>
              <a:t>(Glycine);</a:t>
            </a:r>
          </a:p>
          <a:p>
            <a:pPr>
              <a:spcBef>
                <a:spcPct val="50000"/>
              </a:spcBef>
              <a:defRPr/>
            </a:pPr>
            <a:r>
              <a:rPr lang="en-GB" altLang="x-none" sz="2400" b="1"/>
              <a:t>        </a:t>
            </a:r>
            <a:r>
              <a:rPr lang="en-GB" altLang="x-none" sz="2400" b="1">
                <a:solidFill>
                  <a:srgbClr val="0000FF"/>
                </a:solidFill>
              </a:rPr>
              <a:t>CC</a:t>
            </a:r>
            <a:r>
              <a:rPr lang="en-GB" altLang="x-none" sz="2400" b="1">
                <a:solidFill>
                  <a:srgbClr val="FF0000"/>
                </a:solidFill>
              </a:rPr>
              <a:t>T</a:t>
            </a:r>
            <a:r>
              <a:rPr lang="en-GB" altLang="x-none" sz="2400" b="1"/>
              <a:t>,</a:t>
            </a:r>
            <a:r>
              <a:rPr lang="en-GB" altLang="x-none" sz="2400" b="1">
                <a:solidFill>
                  <a:srgbClr val="0000FF"/>
                </a:solidFill>
              </a:rPr>
              <a:t>CC</a:t>
            </a:r>
            <a:r>
              <a:rPr lang="en-GB" altLang="x-none" sz="2400" b="1">
                <a:solidFill>
                  <a:srgbClr val="FF0000"/>
                </a:solidFill>
              </a:rPr>
              <a:t>C</a:t>
            </a:r>
            <a:r>
              <a:rPr lang="en-GB" altLang="x-none" sz="2400" b="1"/>
              <a:t>,</a:t>
            </a:r>
            <a:r>
              <a:rPr lang="en-GB" altLang="x-none" sz="2400" b="1">
                <a:solidFill>
                  <a:srgbClr val="0000FF"/>
                </a:solidFill>
              </a:rPr>
              <a:t>CC</a:t>
            </a:r>
            <a:r>
              <a:rPr lang="en-GB" altLang="x-none" sz="2400" b="1">
                <a:solidFill>
                  <a:srgbClr val="FF0000"/>
                </a:solidFill>
              </a:rPr>
              <a:t>A</a:t>
            </a:r>
            <a:r>
              <a:rPr lang="en-GB" altLang="x-none" sz="2400" b="1"/>
              <a:t>,</a:t>
            </a:r>
            <a:r>
              <a:rPr lang="en-GB" altLang="x-none" sz="2400" b="1">
                <a:solidFill>
                  <a:srgbClr val="0000FF"/>
                </a:solidFill>
              </a:rPr>
              <a:t>CC</a:t>
            </a:r>
            <a:r>
              <a:rPr lang="en-GB" altLang="x-none" sz="2400" b="1">
                <a:solidFill>
                  <a:srgbClr val="FF0000"/>
                </a:solidFill>
              </a:rPr>
              <a:t>G</a:t>
            </a:r>
            <a:r>
              <a:rPr lang="en-GB" altLang="x-none" sz="2400" b="1"/>
              <a:t>(Proline)</a:t>
            </a:r>
            <a:endParaRPr lang="fr-FR" altLang="x-none" sz="2400">
              <a:solidFill>
                <a:srgbClr val="0000FF"/>
              </a:solidFill>
            </a:endParaRPr>
          </a:p>
          <a:p>
            <a:pPr>
              <a:spcBef>
                <a:spcPct val="50000"/>
              </a:spcBef>
              <a:defRPr/>
            </a:pPr>
            <a:endParaRPr lang="en-GB" altLang="x-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8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Text Box 1037"/>
          <p:cNvSpPr txBox="1">
            <a:spLocks noChangeArrowheads="1"/>
          </p:cNvSpPr>
          <p:nvPr/>
        </p:nvSpPr>
        <p:spPr bwMode="auto">
          <a:xfrm>
            <a:off x="0" y="701675"/>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a:t>
            </a:r>
            <a:r>
              <a:rPr lang="en-GB" altLang="x-none" sz="2000" b="1" dirty="0"/>
              <a:t> Nine amino acids are encoded by a pair of codons which differ by a transition substitution at the third position. These sites are called “</a:t>
            </a:r>
            <a:r>
              <a:rPr lang="en-GB" altLang="x-none" sz="2000" b="1" dirty="0">
                <a:solidFill>
                  <a:srgbClr val="FF0000"/>
                </a:solidFill>
              </a:rPr>
              <a:t>twofold degenerate</a:t>
            </a:r>
            <a:r>
              <a:rPr lang="en-GB" altLang="x-none" sz="2000" b="1" dirty="0"/>
              <a:t>” sites.</a:t>
            </a:r>
          </a:p>
        </p:txBody>
      </p:sp>
      <p:sp>
        <p:nvSpPr>
          <p:cNvPr id="119823" name="Text Box 1039"/>
          <p:cNvSpPr txBox="1">
            <a:spLocks noChangeArrowheads="1"/>
          </p:cNvSpPr>
          <p:nvPr/>
        </p:nvSpPr>
        <p:spPr bwMode="auto">
          <a:xfrm>
            <a:off x="0" y="4359275"/>
            <a:ext cx="883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 Isoleucine is encoded by three different codons</a:t>
            </a:r>
          </a:p>
        </p:txBody>
      </p:sp>
      <p:sp>
        <p:nvSpPr>
          <p:cNvPr id="119826" name="Text Box 1042"/>
          <p:cNvSpPr txBox="1">
            <a:spLocks noChangeArrowheads="1"/>
          </p:cNvSpPr>
          <p:nvPr/>
        </p:nvSpPr>
        <p:spPr bwMode="auto">
          <a:xfrm>
            <a:off x="0" y="5197475"/>
            <a:ext cx="845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 </a:t>
            </a:r>
            <a:r>
              <a:rPr lang="en-GB" altLang="x-none" sz="2000" b="1"/>
              <a:t>Methionine and Triptophan are encoded by single codon</a:t>
            </a:r>
          </a:p>
        </p:txBody>
      </p:sp>
      <p:sp>
        <p:nvSpPr>
          <p:cNvPr id="119828" name="Text Box 1044"/>
          <p:cNvSpPr txBox="1">
            <a:spLocks noChangeArrowheads="1"/>
          </p:cNvSpPr>
          <p:nvPr/>
        </p:nvSpPr>
        <p:spPr bwMode="auto">
          <a:xfrm>
            <a:off x="0" y="6416675"/>
            <a:ext cx="853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a:t>
            </a:r>
            <a:r>
              <a:rPr lang="en-GB" altLang="x-none" sz="2000" b="1" dirty="0"/>
              <a:t> </a:t>
            </a:r>
            <a:r>
              <a:rPr lang="en-GB" altLang="x-none" sz="2000" b="1" dirty="0">
                <a:solidFill>
                  <a:srgbClr val="FF0000"/>
                </a:solidFill>
              </a:rPr>
              <a:t>Three stop codons: </a:t>
            </a:r>
            <a:r>
              <a:rPr lang="en-GB" altLang="x-none" sz="2000" b="1" dirty="0">
                <a:solidFill>
                  <a:srgbClr val="0000FF"/>
                </a:solidFill>
              </a:rPr>
              <a:t>TAA</a:t>
            </a:r>
            <a:r>
              <a:rPr lang="en-GB" altLang="x-none" sz="2000" b="1" dirty="0">
                <a:solidFill>
                  <a:srgbClr val="FF0000"/>
                </a:solidFill>
              </a:rPr>
              <a:t>, </a:t>
            </a:r>
            <a:r>
              <a:rPr lang="en-GB" altLang="x-none" sz="2000" b="1" dirty="0">
                <a:solidFill>
                  <a:srgbClr val="0000FF"/>
                </a:solidFill>
              </a:rPr>
              <a:t>TAG</a:t>
            </a:r>
            <a:r>
              <a:rPr lang="en-GB" altLang="x-none" sz="2000" b="1" dirty="0">
                <a:solidFill>
                  <a:srgbClr val="FF0000"/>
                </a:solidFill>
              </a:rPr>
              <a:t> and </a:t>
            </a:r>
            <a:r>
              <a:rPr lang="en-GB" altLang="x-none" sz="2000" b="1" dirty="0">
                <a:solidFill>
                  <a:srgbClr val="0000FF"/>
                </a:solidFill>
              </a:rPr>
              <a:t>TGA</a:t>
            </a:r>
          </a:p>
        </p:txBody>
      </p:sp>
      <p:grpSp>
        <p:nvGrpSpPr>
          <p:cNvPr id="75781" name="Group 1046"/>
          <p:cNvGrpSpPr>
            <a:grpSpLocks/>
          </p:cNvGrpSpPr>
          <p:nvPr/>
        </p:nvGrpSpPr>
        <p:grpSpPr bwMode="auto">
          <a:xfrm>
            <a:off x="228600" y="1463675"/>
            <a:ext cx="6173788" cy="2892425"/>
            <a:chOff x="144" y="816"/>
            <a:chExt cx="3889" cy="1822"/>
          </a:xfrm>
        </p:grpSpPr>
        <p:grpSp>
          <p:nvGrpSpPr>
            <p:cNvPr id="75794" name="Group 1036"/>
            <p:cNvGrpSpPr>
              <a:grpSpLocks/>
            </p:cNvGrpSpPr>
            <p:nvPr/>
          </p:nvGrpSpPr>
          <p:grpSpPr bwMode="auto">
            <a:xfrm>
              <a:off x="144" y="816"/>
              <a:ext cx="3889" cy="1822"/>
              <a:chOff x="144" y="866"/>
              <a:chExt cx="3889" cy="1822"/>
            </a:xfrm>
          </p:grpSpPr>
          <p:graphicFrame>
            <p:nvGraphicFramePr>
              <p:cNvPr id="75796" name="Object 1027"/>
              <p:cNvGraphicFramePr>
                <a:graphicFrameLocks noChangeAspect="1"/>
              </p:cNvGraphicFramePr>
              <p:nvPr/>
            </p:nvGraphicFramePr>
            <p:xfrm>
              <a:off x="144" y="866"/>
              <a:ext cx="3889" cy="286"/>
            </p:xfrm>
            <a:graphic>
              <a:graphicData uri="http://schemas.openxmlformats.org/presentationml/2006/ole">
                <mc:AlternateContent xmlns:mc="http://schemas.openxmlformats.org/markup-compatibility/2006">
                  <mc:Choice xmlns:v="urn:schemas-microsoft-com:vml" Requires="v">
                    <p:oleObj spid="_x0000_s76084" name="Document" r:id="rId4" imgW="24685714" imgH="1777778" progId="Word.Document.8">
                      <p:embed/>
                    </p:oleObj>
                  </mc:Choice>
                  <mc:Fallback>
                    <p:oleObj name="Document" r:id="rId4" imgW="24685714" imgH="1777778" progId="Word.Document.8">
                      <p:embed/>
                      <p:pic>
                        <p:nvPicPr>
                          <p:cNvPr id="0"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866"/>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797" name="Object 1028"/>
              <p:cNvGraphicFramePr>
                <a:graphicFrameLocks noChangeAspect="1"/>
              </p:cNvGraphicFramePr>
              <p:nvPr/>
            </p:nvGraphicFramePr>
            <p:xfrm>
              <a:off x="144" y="1056"/>
              <a:ext cx="3889" cy="286"/>
            </p:xfrm>
            <a:graphic>
              <a:graphicData uri="http://schemas.openxmlformats.org/presentationml/2006/ole">
                <mc:AlternateContent xmlns:mc="http://schemas.openxmlformats.org/markup-compatibility/2006">
                  <mc:Choice xmlns:v="urn:schemas-microsoft-com:vml" Requires="v">
                    <p:oleObj spid="_x0000_s76085" name="Document" r:id="rId6" imgW="24685714" imgH="1777778" progId="Word.Document.8">
                      <p:embed/>
                    </p:oleObj>
                  </mc:Choice>
                  <mc:Fallback>
                    <p:oleObj name="Document" r:id="rId6" imgW="24685714" imgH="1777778" progId="Word.Document.8">
                      <p:embed/>
                      <p:pic>
                        <p:nvPicPr>
                          <p:cNvPr id="0" name="Object 10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1056"/>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798" name="Object 1029"/>
              <p:cNvGraphicFramePr>
                <a:graphicFrameLocks noChangeAspect="1"/>
              </p:cNvGraphicFramePr>
              <p:nvPr/>
            </p:nvGraphicFramePr>
            <p:xfrm>
              <a:off x="144" y="1248"/>
              <a:ext cx="3889" cy="286"/>
            </p:xfrm>
            <a:graphic>
              <a:graphicData uri="http://schemas.openxmlformats.org/presentationml/2006/ole">
                <mc:AlternateContent xmlns:mc="http://schemas.openxmlformats.org/markup-compatibility/2006">
                  <mc:Choice xmlns:v="urn:schemas-microsoft-com:vml" Requires="v">
                    <p:oleObj spid="_x0000_s76086" name="Document" r:id="rId8" imgW="24685714" imgH="1777778" progId="Word.Document.8">
                      <p:embed/>
                    </p:oleObj>
                  </mc:Choice>
                  <mc:Fallback>
                    <p:oleObj name="Document" r:id="rId8" imgW="24685714" imgH="1777778" progId="Word.Document.8">
                      <p:embed/>
                      <p:pic>
                        <p:nvPicPr>
                          <p:cNvPr id="0" name="Object 10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1248"/>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799" name="Object 1030"/>
              <p:cNvGraphicFramePr>
                <a:graphicFrameLocks noChangeAspect="1"/>
              </p:cNvGraphicFramePr>
              <p:nvPr/>
            </p:nvGraphicFramePr>
            <p:xfrm>
              <a:off x="144" y="1440"/>
              <a:ext cx="3889" cy="286"/>
            </p:xfrm>
            <a:graphic>
              <a:graphicData uri="http://schemas.openxmlformats.org/presentationml/2006/ole">
                <mc:AlternateContent xmlns:mc="http://schemas.openxmlformats.org/markup-compatibility/2006">
                  <mc:Choice xmlns:v="urn:schemas-microsoft-com:vml" Requires="v">
                    <p:oleObj spid="_x0000_s76087" name="Document" r:id="rId10" imgW="24685714" imgH="1777778" progId="Word.Document.8">
                      <p:embed/>
                    </p:oleObj>
                  </mc:Choice>
                  <mc:Fallback>
                    <p:oleObj name="Document" r:id="rId10" imgW="24685714" imgH="1777778" progId="Word.Document.8">
                      <p:embed/>
                      <p:pic>
                        <p:nvPicPr>
                          <p:cNvPr id="0" name="Object 10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1440"/>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00" name="Object 1031"/>
              <p:cNvGraphicFramePr>
                <a:graphicFrameLocks noChangeAspect="1"/>
              </p:cNvGraphicFramePr>
              <p:nvPr/>
            </p:nvGraphicFramePr>
            <p:xfrm>
              <a:off x="144" y="1632"/>
              <a:ext cx="3889" cy="286"/>
            </p:xfrm>
            <a:graphic>
              <a:graphicData uri="http://schemas.openxmlformats.org/presentationml/2006/ole">
                <mc:AlternateContent xmlns:mc="http://schemas.openxmlformats.org/markup-compatibility/2006">
                  <mc:Choice xmlns:v="urn:schemas-microsoft-com:vml" Requires="v">
                    <p:oleObj spid="_x0000_s76088" name="Document" r:id="rId12" imgW="24685714" imgH="1777778" progId="Word.Document.8">
                      <p:embed/>
                    </p:oleObj>
                  </mc:Choice>
                  <mc:Fallback>
                    <p:oleObj name="Document" r:id="rId12" imgW="24685714" imgH="1777778" progId="Word.Document.8">
                      <p:embed/>
                      <p:pic>
                        <p:nvPicPr>
                          <p:cNvPr id="0" name="Object 10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63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01" name="Object 1032"/>
              <p:cNvGraphicFramePr>
                <a:graphicFrameLocks noChangeAspect="1"/>
              </p:cNvGraphicFramePr>
              <p:nvPr/>
            </p:nvGraphicFramePr>
            <p:xfrm>
              <a:off x="144" y="1824"/>
              <a:ext cx="3889" cy="286"/>
            </p:xfrm>
            <a:graphic>
              <a:graphicData uri="http://schemas.openxmlformats.org/presentationml/2006/ole">
                <mc:AlternateContent xmlns:mc="http://schemas.openxmlformats.org/markup-compatibility/2006">
                  <mc:Choice xmlns:v="urn:schemas-microsoft-com:vml" Requires="v">
                    <p:oleObj spid="_x0000_s76089" name="Document" r:id="rId14" imgW="24685714" imgH="1777778" progId="Word.Document.8">
                      <p:embed/>
                    </p:oleObj>
                  </mc:Choice>
                  <mc:Fallback>
                    <p:oleObj name="Document" r:id="rId14" imgW="24685714" imgH="1777778" progId="Word.Document.8">
                      <p:embed/>
                      <p:pic>
                        <p:nvPicPr>
                          <p:cNvPr id="0" name="Object 10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 y="1824"/>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02" name="Object 1033"/>
              <p:cNvGraphicFramePr>
                <a:graphicFrameLocks noChangeAspect="1"/>
              </p:cNvGraphicFramePr>
              <p:nvPr/>
            </p:nvGraphicFramePr>
            <p:xfrm>
              <a:off x="144" y="2017"/>
              <a:ext cx="3889" cy="286"/>
            </p:xfrm>
            <a:graphic>
              <a:graphicData uri="http://schemas.openxmlformats.org/presentationml/2006/ole">
                <mc:AlternateContent xmlns:mc="http://schemas.openxmlformats.org/markup-compatibility/2006">
                  <mc:Choice xmlns:v="urn:schemas-microsoft-com:vml" Requires="v">
                    <p:oleObj spid="_x0000_s76090" name="Document" r:id="rId16" imgW="24685714" imgH="1777778" progId="Word.Document.8">
                      <p:embed/>
                    </p:oleObj>
                  </mc:Choice>
                  <mc:Fallback>
                    <p:oleObj name="Document" r:id="rId16" imgW="24685714" imgH="1777778" progId="Word.Document.8">
                      <p:embed/>
                      <p:pic>
                        <p:nvPicPr>
                          <p:cNvPr id="0" name="Object 10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 y="2017"/>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03" name="Object 1034"/>
              <p:cNvGraphicFramePr>
                <a:graphicFrameLocks noChangeAspect="1"/>
              </p:cNvGraphicFramePr>
              <p:nvPr/>
            </p:nvGraphicFramePr>
            <p:xfrm>
              <a:off x="144" y="2210"/>
              <a:ext cx="3889" cy="286"/>
            </p:xfrm>
            <a:graphic>
              <a:graphicData uri="http://schemas.openxmlformats.org/presentationml/2006/ole">
                <mc:AlternateContent xmlns:mc="http://schemas.openxmlformats.org/markup-compatibility/2006">
                  <mc:Choice xmlns:v="urn:schemas-microsoft-com:vml" Requires="v">
                    <p:oleObj spid="_x0000_s76091" name="Document" r:id="rId18" imgW="24685714" imgH="1777778" progId="Word.Document.8">
                      <p:embed/>
                    </p:oleObj>
                  </mc:Choice>
                  <mc:Fallback>
                    <p:oleObj name="Document" r:id="rId18" imgW="24685714" imgH="1777778" progId="Word.Document.8">
                      <p:embed/>
                      <p:pic>
                        <p:nvPicPr>
                          <p:cNvPr id="0" name="Object 10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4" y="2210"/>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804" name="Object 1035"/>
              <p:cNvGraphicFramePr>
                <a:graphicFrameLocks noChangeAspect="1"/>
              </p:cNvGraphicFramePr>
              <p:nvPr/>
            </p:nvGraphicFramePr>
            <p:xfrm>
              <a:off x="144" y="2402"/>
              <a:ext cx="3889" cy="286"/>
            </p:xfrm>
            <a:graphic>
              <a:graphicData uri="http://schemas.openxmlformats.org/presentationml/2006/ole">
                <mc:AlternateContent xmlns:mc="http://schemas.openxmlformats.org/markup-compatibility/2006">
                  <mc:Choice xmlns:v="urn:schemas-microsoft-com:vml" Requires="v">
                    <p:oleObj spid="_x0000_s76092" name="Document" r:id="rId20" imgW="24685714" imgH="1777778" progId="Word.Document.8">
                      <p:embed/>
                    </p:oleObj>
                  </mc:Choice>
                  <mc:Fallback>
                    <p:oleObj name="Document" r:id="rId20" imgW="24685714" imgH="1777778" progId="Word.Document.8">
                      <p:embed/>
                      <p:pic>
                        <p:nvPicPr>
                          <p:cNvPr id="0" name="Object 10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 y="240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19829" name="Line 1045"/>
            <p:cNvSpPr>
              <a:spLocks noChangeShapeType="1"/>
            </p:cNvSpPr>
            <p:nvPr/>
          </p:nvSpPr>
          <p:spPr bwMode="auto">
            <a:xfrm>
              <a:off x="144" y="816"/>
              <a:ext cx="0" cy="17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75782" name="Group 1048"/>
          <p:cNvGrpSpPr>
            <a:grpSpLocks/>
          </p:cNvGrpSpPr>
          <p:nvPr/>
        </p:nvGrpSpPr>
        <p:grpSpPr bwMode="auto">
          <a:xfrm>
            <a:off x="228600" y="4740275"/>
            <a:ext cx="6173788" cy="454025"/>
            <a:chOff x="144" y="2880"/>
            <a:chExt cx="3889" cy="286"/>
          </a:xfrm>
        </p:grpSpPr>
        <p:graphicFrame>
          <p:nvGraphicFramePr>
            <p:cNvPr id="75792" name="Object 1038"/>
            <p:cNvGraphicFramePr>
              <a:graphicFrameLocks noChangeAspect="1"/>
            </p:cNvGraphicFramePr>
            <p:nvPr/>
          </p:nvGraphicFramePr>
          <p:xfrm>
            <a:off x="144" y="2880"/>
            <a:ext cx="3889" cy="286"/>
          </p:xfrm>
          <a:graphic>
            <a:graphicData uri="http://schemas.openxmlformats.org/presentationml/2006/ole">
              <mc:AlternateContent xmlns:mc="http://schemas.openxmlformats.org/markup-compatibility/2006">
                <mc:Choice xmlns:v="urn:schemas-microsoft-com:vml" Requires="v">
                  <p:oleObj spid="_x0000_s76093" name="Document" r:id="rId22" imgW="24685714" imgH="1777778" progId="Word.Document.8">
                    <p:embed/>
                  </p:oleObj>
                </mc:Choice>
                <mc:Fallback>
                  <p:oleObj name="Document" r:id="rId22" imgW="24685714" imgH="1777778" progId="Word.Document.8">
                    <p:embed/>
                    <p:pic>
                      <p:nvPicPr>
                        <p:cNvPr id="0" name="Object 10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4" y="2880"/>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9831" name="Line 1047"/>
            <p:cNvSpPr>
              <a:spLocks noChangeShapeType="1"/>
            </p:cNvSpPr>
            <p:nvPr/>
          </p:nvSpPr>
          <p:spPr bwMode="auto">
            <a:xfrm>
              <a:off x="144" y="28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75783" name="Group 1050"/>
          <p:cNvGrpSpPr>
            <a:grpSpLocks/>
          </p:cNvGrpSpPr>
          <p:nvPr/>
        </p:nvGrpSpPr>
        <p:grpSpPr bwMode="auto">
          <a:xfrm>
            <a:off x="227013" y="5654675"/>
            <a:ext cx="6175375" cy="762000"/>
            <a:chOff x="143" y="3456"/>
            <a:chExt cx="3890" cy="480"/>
          </a:xfrm>
        </p:grpSpPr>
        <p:grpSp>
          <p:nvGrpSpPr>
            <p:cNvPr id="75788" name="Group 1043"/>
            <p:cNvGrpSpPr>
              <a:grpSpLocks/>
            </p:cNvGrpSpPr>
            <p:nvPr/>
          </p:nvGrpSpPr>
          <p:grpSpPr bwMode="auto">
            <a:xfrm>
              <a:off x="143" y="3456"/>
              <a:ext cx="3890" cy="480"/>
              <a:chOff x="143" y="3792"/>
              <a:chExt cx="3890" cy="480"/>
            </a:xfrm>
          </p:grpSpPr>
          <p:graphicFrame>
            <p:nvGraphicFramePr>
              <p:cNvPr id="75790" name="Object 1040"/>
              <p:cNvGraphicFramePr>
                <a:graphicFrameLocks noChangeAspect="1"/>
              </p:cNvGraphicFramePr>
              <p:nvPr/>
            </p:nvGraphicFramePr>
            <p:xfrm>
              <a:off x="144" y="3792"/>
              <a:ext cx="3889" cy="286"/>
            </p:xfrm>
            <a:graphic>
              <a:graphicData uri="http://schemas.openxmlformats.org/presentationml/2006/ole">
                <mc:AlternateContent xmlns:mc="http://schemas.openxmlformats.org/markup-compatibility/2006">
                  <mc:Choice xmlns:v="urn:schemas-microsoft-com:vml" Requires="v">
                    <p:oleObj spid="_x0000_s76094" name="Document" r:id="rId24" imgW="24685714" imgH="1777778" progId="Word.Document.8">
                      <p:embed/>
                    </p:oleObj>
                  </mc:Choice>
                  <mc:Fallback>
                    <p:oleObj name="Document" r:id="rId24" imgW="24685714" imgH="1777778" progId="Word.Document.8">
                      <p:embed/>
                      <p:pic>
                        <p:nvPicPr>
                          <p:cNvPr id="0" name="Object 10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4" y="3792"/>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5791" name="Object 1041"/>
              <p:cNvGraphicFramePr>
                <a:graphicFrameLocks noChangeAspect="1"/>
              </p:cNvGraphicFramePr>
              <p:nvPr/>
            </p:nvGraphicFramePr>
            <p:xfrm>
              <a:off x="143" y="3986"/>
              <a:ext cx="3889" cy="286"/>
            </p:xfrm>
            <a:graphic>
              <a:graphicData uri="http://schemas.openxmlformats.org/presentationml/2006/ole">
                <mc:AlternateContent xmlns:mc="http://schemas.openxmlformats.org/markup-compatibility/2006">
                  <mc:Choice xmlns:v="urn:schemas-microsoft-com:vml" Requires="v">
                    <p:oleObj spid="_x0000_s76095" name="Document" r:id="rId26" imgW="24685714" imgH="1777778" progId="Word.Document.8">
                      <p:embed/>
                    </p:oleObj>
                  </mc:Choice>
                  <mc:Fallback>
                    <p:oleObj name="Document" r:id="rId26" imgW="24685714" imgH="1777778" progId="Word.Document.8">
                      <p:embed/>
                      <p:pic>
                        <p:nvPicPr>
                          <p:cNvPr id="0" name="Object 104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3" y="3986"/>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19833" name="Line 1049"/>
            <p:cNvSpPr>
              <a:spLocks noChangeShapeType="1"/>
            </p:cNvSpPr>
            <p:nvPr/>
          </p:nvSpPr>
          <p:spPr bwMode="auto">
            <a:xfrm>
              <a:off x="144" y="345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19835" name="Text Box 1051"/>
          <p:cNvSpPr txBox="1">
            <a:spLocks noChangeArrowheads="1"/>
          </p:cNvSpPr>
          <p:nvPr/>
        </p:nvSpPr>
        <p:spPr bwMode="auto">
          <a:xfrm>
            <a:off x="7239000" y="1844675"/>
            <a:ext cx="1524000" cy="8636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Transition:</a:t>
            </a:r>
          </a:p>
          <a:p>
            <a:pPr>
              <a:spcBef>
                <a:spcPct val="50000"/>
              </a:spcBef>
              <a:defRPr/>
            </a:pPr>
            <a:r>
              <a:rPr lang="en-GB" altLang="x-none" sz="2000" b="1">
                <a:solidFill>
                  <a:srgbClr val="0000FF"/>
                </a:solidFill>
              </a:rPr>
              <a:t>A/G</a:t>
            </a:r>
            <a:r>
              <a:rPr lang="en-GB" altLang="x-none" sz="2000" b="1">
                <a:solidFill>
                  <a:srgbClr val="FF0000"/>
                </a:solidFill>
              </a:rPr>
              <a:t>; </a:t>
            </a:r>
            <a:r>
              <a:rPr lang="en-GB" altLang="x-none" sz="2000" b="1">
                <a:solidFill>
                  <a:srgbClr val="800080"/>
                </a:solidFill>
              </a:rPr>
              <a:t>C/T</a:t>
            </a:r>
            <a:endParaRPr lang="en-GB" altLang="x-none" sz="2000" b="1">
              <a:solidFill>
                <a:srgbClr val="FF0000"/>
              </a:solidFill>
            </a:endParaRPr>
          </a:p>
        </p:txBody>
      </p:sp>
      <p:sp>
        <p:nvSpPr>
          <p:cNvPr id="119836" name="Line 1052"/>
          <p:cNvSpPr>
            <a:spLocks noChangeShapeType="1"/>
          </p:cNvSpPr>
          <p:nvPr/>
        </p:nvSpPr>
        <p:spPr bwMode="auto">
          <a:xfrm>
            <a:off x="3200400" y="1387475"/>
            <a:ext cx="0" cy="76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19837" name="Line 1053"/>
          <p:cNvSpPr>
            <a:spLocks noChangeShapeType="1"/>
          </p:cNvSpPr>
          <p:nvPr/>
        </p:nvSpPr>
        <p:spPr bwMode="auto">
          <a:xfrm>
            <a:off x="3810000" y="1387475"/>
            <a:ext cx="0" cy="76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75787" name="Rectangle 2"/>
          <p:cNvSpPr>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dirty="0">
                <a:solidFill>
                  <a:srgbClr val="0000FF"/>
                </a:solidFill>
                <a:latin typeface="Arial" charset="0"/>
                <a:ea typeface="Arial" charset="0"/>
                <a:cs typeface="Arial" charset="0"/>
              </a:rPr>
              <a:t>Standard genetic code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0" y="1287463"/>
            <a:ext cx="91440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spcBef>
                <a:spcPct val="50000"/>
              </a:spcBef>
              <a:defRPr/>
            </a:pPr>
            <a:r>
              <a:rPr lang="fr-FR" altLang="x-none" sz="2400" b="1" dirty="0" err="1"/>
              <a:t>Nucleotide</a:t>
            </a:r>
            <a:r>
              <a:rPr lang="fr-FR" altLang="x-none" sz="2400" b="1" dirty="0"/>
              <a:t> substitutions in </a:t>
            </a:r>
            <a:r>
              <a:rPr lang="fr-FR" altLang="x-none" sz="2400" b="1" dirty="0" err="1"/>
              <a:t>protein</a:t>
            </a:r>
            <a:r>
              <a:rPr lang="fr-FR" altLang="x-none" sz="2400" b="1" dirty="0"/>
              <a:t> </a:t>
            </a:r>
            <a:r>
              <a:rPr lang="fr-FR" altLang="x-none" sz="2400" b="1" dirty="0" err="1"/>
              <a:t>coding</a:t>
            </a:r>
            <a:r>
              <a:rPr lang="fr-FR" altLang="x-none" sz="2400" b="1" dirty="0"/>
              <a:t> </a:t>
            </a:r>
            <a:r>
              <a:rPr lang="fr-FR" altLang="x-none" sz="2400" b="1" dirty="0" err="1"/>
              <a:t>genes</a:t>
            </a:r>
            <a:r>
              <a:rPr lang="fr-FR" altLang="x-none" sz="2400" b="1" dirty="0"/>
              <a:t> </a:t>
            </a:r>
            <a:r>
              <a:rPr lang="fr-FR" altLang="x-none" sz="2400" b="1" dirty="0" err="1"/>
              <a:t>can</a:t>
            </a:r>
            <a:r>
              <a:rPr lang="fr-FR" altLang="x-none" sz="2400" b="1" dirty="0"/>
              <a:t> </a:t>
            </a:r>
            <a:r>
              <a:rPr lang="fr-FR" altLang="x-none" sz="2400" b="1" dirty="0" err="1"/>
              <a:t>be</a:t>
            </a:r>
            <a:r>
              <a:rPr lang="fr-FR" altLang="x-none" sz="2400" b="1" dirty="0"/>
              <a:t> </a:t>
            </a:r>
            <a:r>
              <a:rPr lang="fr-FR" altLang="x-none" sz="2400" b="1" dirty="0" err="1"/>
              <a:t>divided</a:t>
            </a:r>
            <a:r>
              <a:rPr lang="fr-FR" altLang="x-none" sz="2400" b="1" dirty="0"/>
              <a:t> </a:t>
            </a:r>
            <a:r>
              <a:rPr lang="fr-FR" altLang="x-none" sz="2400" b="1" dirty="0" err="1"/>
              <a:t>into</a:t>
            </a:r>
            <a:r>
              <a:rPr lang="fr-FR" altLang="x-none" sz="2400" b="1" dirty="0"/>
              <a:t> :</a:t>
            </a:r>
          </a:p>
          <a:p>
            <a:pPr algn="just">
              <a:spcBef>
                <a:spcPct val="50000"/>
              </a:spcBef>
              <a:defRPr/>
            </a:pPr>
            <a:r>
              <a:rPr lang="fr-FR" altLang="x-none" sz="2400" b="1" i="1" dirty="0">
                <a:solidFill>
                  <a:srgbClr val="FF0000"/>
                </a:solidFill>
              </a:rPr>
              <a:t>• </a:t>
            </a:r>
            <a:r>
              <a:rPr lang="fr-FR" altLang="x-none" sz="2400" b="1" i="1" dirty="0" err="1">
                <a:solidFill>
                  <a:srgbClr val="FF0000"/>
                </a:solidFill>
              </a:rPr>
              <a:t>synonymous</a:t>
            </a:r>
            <a:r>
              <a:rPr lang="fr-FR" altLang="x-none" sz="2400" b="1" dirty="0"/>
              <a:t> (or </a:t>
            </a:r>
            <a:r>
              <a:rPr lang="fr-FR" altLang="x-none" sz="2400" b="1" dirty="0" err="1">
                <a:solidFill>
                  <a:srgbClr val="FF0000"/>
                </a:solidFill>
              </a:rPr>
              <a:t>silent</a:t>
            </a:r>
            <a:r>
              <a:rPr lang="fr-FR" altLang="x-none" sz="2400" b="1" dirty="0"/>
              <a:t>) substitutions i.e. </a:t>
            </a:r>
            <a:r>
              <a:rPr lang="fr-FR" altLang="x-none" sz="2400" b="1" dirty="0" err="1"/>
              <a:t>nucleotide</a:t>
            </a:r>
            <a:r>
              <a:rPr lang="fr-FR" altLang="x-none" sz="2400" b="1" dirty="0"/>
              <a:t> substitutions </a:t>
            </a:r>
            <a:r>
              <a:rPr lang="fr-FR" altLang="x-none" sz="2400" b="1" dirty="0" err="1"/>
              <a:t>that</a:t>
            </a:r>
            <a:r>
              <a:rPr lang="fr-FR" altLang="x-none" sz="2400" b="1" dirty="0"/>
              <a:t> do not </a:t>
            </a:r>
            <a:r>
              <a:rPr lang="fr-FR" altLang="x-none" sz="2400" b="1" dirty="0" err="1"/>
              <a:t>result</a:t>
            </a:r>
            <a:r>
              <a:rPr lang="fr-FR" altLang="x-none" sz="2400" b="1" dirty="0"/>
              <a:t> in </a:t>
            </a:r>
            <a:r>
              <a:rPr lang="fr-FR" altLang="x-none" sz="2400" b="1" dirty="0" err="1"/>
              <a:t>amino</a:t>
            </a:r>
            <a:r>
              <a:rPr lang="fr-FR" altLang="x-none" sz="2400" b="1" dirty="0"/>
              <a:t> </a:t>
            </a:r>
            <a:r>
              <a:rPr lang="fr-FR" altLang="x-none" sz="2400" b="1" dirty="0" err="1"/>
              <a:t>acid</a:t>
            </a:r>
            <a:r>
              <a:rPr lang="fr-FR" altLang="x-none" sz="2400" b="1" dirty="0"/>
              <a:t> changes.</a:t>
            </a:r>
          </a:p>
          <a:p>
            <a:pPr algn="just">
              <a:spcBef>
                <a:spcPct val="50000"/>
              </a:spcBef>
              <a:defRPr/>
            </a:pPr>
            <a:r>
              <a:rPr lang="fr-FR" altLang="x-none" sz="2400" b="1" i="1" dirty="0">
                <a:solidFill>
                  <a:srgbClr val="FF0000"/>
                </a:solidFill>
              </a:rPr>
              <a:t>• non </a:t>
            </a:r>
            <a:r>
              <a:rPr lang="fr-FR" altLang="x-none" sz="2400" b="1" i="1" dirty="0" err="1">
                <a:solidFill>
                  <a:srgbClr val="FF0000"/>
                </a:solidFill>
              </a:rPr>
              <a:t>synonymous</a:t>
            </a:r>
            <a:r>
              <a:rPr lang="fr-FR" altLang="x-none" sz="2400" b="1" dirty="0"/>
              <a:t> substitutions i.e. </a:t>
            </a:r>
            <a:r>
              <a:rPr lang="fr-FR" altLang="x-none" sz="2400" b="1" dirty="0" err="1"/>
              <a:t>nucleotide</a:t>
            </a:r>
            <a:r>
              <a:rPr lang="fr-FR" altLang="x-none" sz="2400" b="1" dirty="0"/>
              <a:t> substitutions </a:t>
            </a:r>
            <a:r>
              <a:rPr lang="fr-FR" altLang="x-none" sz="2400" b="1" dirty="0" err="1"/>
              <a:t>that</a:t>
            </a:r>
            <a:r>
              <a:rPr lang="fr-FR" altLang="x-none" sz="2400" b="1" dirty="0"/>
              <a:t> change </a:t>
            </a:r>
            <a:r>
              <a:rPr lang="fr-FR" altLang="x-none" sz="2400" b="1" dirty="0" err="1"/>
              <a:t>amino</a:t>
            </a:r>
            <a:r>
              <a:rPr lang="fr-FR" altLang="x-none" sz="2400" b="1" dirty="0"/>
              <a:t> </a:t>
            </a:r>
            <a:r>
              <a:rPr lang="fr-FR" altLang="x-none" sz="2400" b="1" dirty="0" err="1"/>
              <a:t>acids</a:t>
            </a:r>
            <a:r>
              <a:rPr lang="fr-FR" altLang="x-none" sz="2400" b="1" dirty="0"/>
              <a:t>.</a:t>
            </a:r>
          </a:p>
          <a:p>
            <a:pPr algn="just">
              <a:spcBef>
                <a:spcPct val="50000"/>
              </a:spcBef>
              <a:defRPr/>
            </a:pPr>
            <a:r>
              <a:rPr lang="fr-FR" altLang="x-none" sz="2400" b="1" dirty="0">
                <a:solidFill>
                  <a:srgbClr val="FF0000"/>
                </a:solidFill>
              </a:rPr>
              <a:t>• nonsense mutations</a:t>
            </a:r>
            <a:r>
              <a:rPr lang="fr-FR" altLang="x-none" sz="2400" b="1" dirty="0"/>
              <a:t>, mutations </a:t>
            </a:r>
            <a:r>
              <a:rPr lang="fr-FR" altLang="x-none" sz="2400" b="1" dirty="0" err="1"/>
              <a:t>that</a:t>
            </a:r>
            <a:r>
              <a:rPr lang="fr-FR" altLang="x-none" sz="2400" b="1" dirty="0"/>
              <a:t> </a:t>
            </a:r>
            <a:r>
              <a:rPr lang="fr-FR" altLang="x-none" sz="2400" b="1" dirty="0" err="1"/>
              <a:t>result</a:t>
            </a:r>
            <a:r>
              <a:rPr lang="fr-FR" altLang="x-none" sz="2400" b="1" dirty="0"/>
              <a:t> in stop codons.</a:t>
            </a:r>
          </a:p>
          <a:p>
            <a:pPr algn="just">
              <a:spcBef>
                <a:spcPct val="50000"/>
              </a:spcBef>
              <a:defRPr/>
            </a:pPr>
            <a:r>
              <a:rPr lang="fr-FR" altLang="x-none" sz="2400" b="1" dirty="0" err="1"/>
              <a:t>exp</a:t>
            </a:r>
            <a:r>
              <a:rPr lang="fr-FR" altLang="x-none" sz="2400" b="1" dirty="0"/>
              <a:t>: </a:t>
            </a:r>
            <a:r>
              <a:rPr lang="fr-FR" altLang="x-none" sz="2400" b="1" dirty="0" err="1">
                <a:solidFill>
                  <a:srgbClr val="FF0000"/>
                </a:solidFill>
              </a:rPr>
              <a:t>Gly</a:t>
            </a:r>
            <a:r>
              <a:rPr lang="fr-FR" altLang="x-none" sz="2400" b="1" dirty="0"/>
              <a:t>: </a:t>
            </a:r>
            <a:r>
              <a:rPr lang="fr-FR" altLang="x-none" sz="2400" b="1" dirty="0" err="1"/>
              <a:t>any</a:t>
            </a:r>
            <a:r>
              <a:rPr lang="fr-FR" altLang="x-none" sz="2400" b="1" dirty="0"/>
              <a:t> changes in 3rd position of codon </a:t>
            </a:r>
            <a:r>
              <a:rPr lang="fr-FR" altLang="x-none" sz="2400" b="1" dirty="0" err="1"/>
              <a:t>results</a:t>
            </a:r>
            <a:r>
              <a:rPr lang="fr-FR" altLang="x-none" sz="2400" b="1" dirty="0"/>
              <a:t> in </a:t>
            </a:r>
            <a:r>
              <a:rPr lang="fr-FR" altLang="x-none" sz="2400" b="1" dirty="0" err="1"/>
              <a:t>Gly</a:t>
            </a:r>
            <a:r>
              <a:rPr lang="fr-FR" altLang="x-none" sz="2400" b="1" dirty="0"/>
              <a:t>; </a:t>
            </a:r>
            <a:r>
              <a:rPr lang="fr-FR" altLang="x-none" sz="2400" b="1" dirty="0" err="1"/>
              <a:t>any</a:t>
            </a:r>
            <a:r>
              <a:rPr lang="fr-FR" altLang="x-none" sz="2400" b="1" dirty="0"/>
              <a:t> changes in second position </a:t>
            </a:r>
            <a:r>
              <a:rPr lang="fr-FR" altLang="x-none" sz="2400" b="1" dirty="0" err="1"/>
              <a:t>results</a:t>
            </a:r>
            <a:r>
              <a:rPr lang="fr-FR" altLang="x-none" sz="2400" b="1" dirty="0"/>
              <a:t> in </a:t>
            </a:r>
            <a:r>
              <a:rPr lang="fr-FR" altLang="x-none" sz="2400" b="1" dirty="0" err="1"/>
              <a:t>amino</a:t>
            </a:r>
            <a:r>
              <a:rPr lang="fr-FR" altLang="x-none" sz="2400" b="1" dirty="0"/>
              <a:t> </a:t>
            </a:r>
            <a:r>
              <a:rPr lang="fr-FR" altLang="x-none" sz="2400" b="1" dirty="0" err="1"/>
              <a:t>acid</a:t>
            </a:r>
            <a:r>
              <a:rPr lang="fr-FR" altLang="x-none" sz="2400" b="1" dirty="0"/>
              <a:t> changes; and </a:t>
            </a:r>
            <a:r>
              <a:rPr lang="fr-FR" altLang="x-none" sz="2400" b="1" dirty="0" err="1"/>
              <a:t>so</a:t>
            </a:r>
            <a:r>
              <a:rPr lang="fr-FR" altLang="x-none" sz="2400" b="1" dirty="0"/>
              <a:t> </a:t>
            </a:r>
            <a:r>
              <a:rPr lang="fr-FR" altLang="x-none" sz="2400" b="1" dirty="0" err="1"/>
              <a:t>is</a:t>
            </a:r>
            <a:r>
              <a:rPr lang="fr-FR" altLang="x-none" sz="2400" b="1" dirty="0"/>
              <a:t> the first position.</a:t>
            </a:r>
            <a:endParaRPr lang="en-GB" altLang="x-none" sz="2400" b="1" dirty="0"/>
          </a:p>
        </p:txBody>
      </p:sp>
      <p:graphicFrame>
        <p:nvGraphicFramePr>
          <p:cNvPr id="77826" name="Object 23"/>
          <p:cNvGraphicFramePr>
            <a:graphicFrameLocks noChangeAspect="1"/>
          </p:cNvGraphicFramePr>
          <p:nvPr/>
        </p:nvGraphicFramePr>
        <p:xfrm>
          <a:off x="2819400" y="6324600"/>
          <a:ext cx="5761038" cy="265113"/>
        </p:xfrm>
        <a:graphic>
          <a:graphicData uri="http://schemas.openxmlformats.org/presentationml/2006/ole">
            <mc:AlternateContent xmlns:mc="http://schemas.openxmlformats.org/markup-compatibility/2006">
              <mc:Choice xmlns:v="urn:schemas-microsoft-com:vml" Requires="v">
                <p:oleObj spid="_x0000_s77906" name="Document" r:id="rId4" imgW="11530159" imgH="507937" progId="Word.Document.8">
                  <p:embed/>
                </p:oleObj>
              </mc:Choice>
              <mc:Fallback>
                <p:oleObj name="Document" r:id="rId4" imgW="11530159" imgH="507937" progId="Word.Document.8">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6324600"/>
                        <a:ext cx="5761038"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7827" name="Object 21"/>
          <p:cNvGraphicFramePr>
            <a:graphicFrameLocks noChangeAspect="1"/>
          </p:cNvGraphicFramePr>
          <p:nvPr/>
        </p:nvGraphicFramePr>
        <p:xfrm>
          <a:off x="152400" y="5638800"/>
          <a:ext cx="6173788" cy="454025"/>
        </p:xfrm>
        <a:graphic>
          <a:graphicData uri="http://schemas.openxmlformats.org/presentationml/2006/ole">
            <mc:AlternateContent xmlns:mc="http://schemas.openxmlformats.org/markup-compatibility/2006">
              <mc:Choice xmlns:v="urn:schemas-microsoft-com:vml" Requires="v">
                <p:oleObj spid="_x0000_s77907" name="Document" r:id="rId6" imgW="24685714" imgH="1777778" progId="Word.Document.8">
                  <p:embed/>
                </p:oleObj>
              </mc:Choice>
              <mc:Fallback>
                <p:oleObj name="Document" r:id="rId6" imgW="24685714" imgH="1777778" progId="Word.Document.8">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638800"/>
                        <a:ext cx="61737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118" name="Line 22"/>
          <p:cNvSpPr>
            <a:spLocks noChangeShapeType="1"/>
          </p:cNvSpPr>
          <p:nvPr/>
        </p:nvSpPr>
        <p:spPr bwMode="auto">
          <a:xfrm>
            <a:off x="30480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aphicFrame>
        <p:nvGraphicFramePr>
          <p:cNvPr id="77829" name="Object 24"/>
          <p:cNvGraphicFramePr>
            <a:graphicFrameLocks noChangeAspect="1"/>
          </p:cNvGraphicFramePr>
          <p:nvPr/>
        </p:nvGraphicFramePr>
        <p:xfrm>
          <a:off x="2239963" y="6324600"/>
          <a:ext cx="5761037" cy="265113"/>
        </p:xfrm>
        <a:graphic>
          <a:graphicData uri="http://schemas.openxmlformats.org/presentationml/2006/ole">
            <mc:AlternateContent xmlns:mc="http://schemas.openxmlformats.org/markup-compatibility/2006">
              <mc:Choice xmlns:v="urn:schemas-microsoft-com:vml" Requires="v">
                <p:oleObj spid="_x0000_s77908" name="Document" r:id="rId8" imgW="11530159" imgH="507937" progId="Word.Document.8">
                  <p:embed/>
                </p:oleObj>
              </mc:Choice>
              <mc:Fallback>
                <p:oleObj name="Document" r:id="rId8" imgW="11530159" imgH="507937" progId="Word.Document.8">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9963" y="6324600"/>
                        <a:ext cx="5761037"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122" name="Line 26"/>
          <p:cNvSpPr>
            <a:spLocks noChangeShapeType="1"/>
          </p:cNvSpPr>
          <p:nvPr/>
        </p:nvSpPr>
        <p:spPr bwMode="auto">
          <a:xfrm>
            <a:off x="45720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4123" name="Text Box 27"/>
          <p:cNvSpPr txBox="1">
            <a:spLocks noChangeArrowheads="1"/>
          </p:cNvSpPr>
          <p:nvPr/>
        </p:nvSpPr>
        <p:spPr bwMode="auto">
          <a:xfrm>
            <a:off x="4419600" y="61722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AGC        </a:t>
            </a:r>
            <a:r>
              <a:rPr lang="fr-FR" altLang="x-none" sz="2400" b="1">
                <a:solidFill>
                  <a:srgbClr val="FF0000"/>
                </a:solidFill>
              </a:rPr>
              <a:t>Ser </a:t>
            </a:r>
            <a:endParaRPr lang="en-GB" altLang="x-none" sz="2400" b="1">
              <a:solidFill>
                <a:srgbClr val="FF0000"/>
              </a:solidFill>
            </a:endParaRPr>
          </a:p>
        </p:txBody>
      </p:sp>
      <p:sp>
        <p:nvSpPr>
          <p:cNvPr id="4124" name="Text Box 28"/>
          <p:cNvSpPr txBox="1">
            <a:spLocks noChangeArrowheads="1"/>
          </p:cNvSpPr>
          <p:nvPr/>
        </p:nvSpPr>
        <p:spPr bwMode="auto">
          <a:xfrm>
            <a:off x="152400" y="6248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exp:</a:t>
            </a:r>
          </a:p>
        </p:txBody>
      </p:sp>
      <p:sp>
        <p:nvSpPr>
          <p:cNvPr id="77833" name="Rectangle 2"/>
          <p:cNvSpPr>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dirty="0">
                <a:solidFill>
                  <a:srgbClr val="0000FF"/>
                </a:solidFill>
                <a:latin typeface="Arial" charset="0"/>
                <a:ea typeface="Arial" charset="0"/>
                <a:cs typeface="Arial" charset="0"/>
              </a:rPr>
              <a:t>Standard genetic code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026"/>
          <p:cNvSpPr txBox="1">
            <a:spLocks noChangeArrowheads="1"/>
          </p:cNvSpPr>
          <p:nvPr/>
        </p:nvSpPr>
        <p:spPr bwMode="auto">
          <a:xfrm>
            <a:off x="76200" y="741363"/>
            <a:ext cx="8991600" cy="611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t>
            </a:r>
            <a:r>
              <a:rPr lang="en-GB" altLang="x-none" sz="2400" b="1"/>
              <a:t> Estimation of synonymous and nonsynonymous substitution rates is important in understanding the dynamics of molecular sequence evolution. </a:t>
            </a:r>
          </a:p>
          <a:p>
            <a:pPr>
              <a:spcBef>
                <a:spcPct val="50000"/>
              </a:spcBef>
              <a:defRPr/>
            </a:pPr>
            <a:r>
              <a:rPr lang="en-GB" altLang="x-none" sz="2400" b="1">
                <a:solidFill>
                  <a:srgbClr val="0000FF"/>
                </a:solidFill>
              </a:rPr>
              <a:t>•</a:t>
            </a:r>
            <a:r>
              <a:rPr lang="en-GB" altLang="x-none" sz="2400" b="1"/>
              <a:t> As </a:t>
            </a:r>
            <a:r>
              <a:rPr lang="en-GB" altLang="x-none" sz="2400" b="1">
                <a:solidFill>
                  <a:srgbClr val="FF0000"/>
                </a:solidFill>
              </a:rPr>
              <a:t>synonymous</a:t>
            </a:r>
            <a:r>
              <a:rPr lang="en-GB" altLang="x-none" sz="2400" b="1"/>
              <a:t> (</a:t>
            </a:r>
            <a:r>
              <a:rPr lang="en-GB" altLang="x-none" sz="2400" b="1">
                <a:solidFill>
                  <a:srgbClr val="FF0000"/>
                </a:solidFill>
              </a:rPr>
              <a:t>silent</a:t>
            </a:r>
            <a:r>
              <a:rPr lang="en-GB" altLang="x-none" sz="2400" b="1"/>
              <a:t>) mutations are largely invisible to natural selection, while </a:t>
            </a:r>
            <a:r>
              <a:rPr lang="en-GB" altLang="x-none" sz="2400" b="1">
                <a:solidFill>
                  <a:srgbClr val="FF0000"/>
                </a:solidFill>
              </a:rPr>
              <a:t>nonsynonymous</a:t>
            </a:r>
            <a:r>
              <a:rPr lang="en-GB" altLang="x-none" sz="2400" b="1"/>
              <a:t> (</a:t>
            </a:r>
            <a:r>
              <a:rPr lang="en-GB" altLang="x-none" sz="2400" b="1">
                <a:solidFill>
                  <a:srgbClr val="FF0000"/>
                </a:solidFill>
              </a:rPr>
              <a:t>amino-acid replacing</a:t>
            </a:r>
            <a:r>
              <a:rPr lang="en-GB" altLang="x-none" sz="2400" b="1"/>
              <a:t>) mutations may be under strong </a:t>
            </a:r>
            <a:r>
              <a:rPr lang="en-GB" altLang="x-none" sz="2400" b="1">
                <a:solidFill>
                  <a:srgbClr val="0000FF"/>
                </a:solidFill>
              </a:rPr>
              <a:t>selective pressure</a:t>
            </a:r>
            <a:r>
              <a:rPr lang="en-GB" altLang="x-none" sz="2400" b="1"/>
              <a:t>, comparison of the rates of fixation of those two types of mutations provides a powerful tool for understanding the mechanisms of DNA sequence evolution.</a:t>
            </a:r>
          </a:p>
          <a:p>
            <a:pPr>
              <a:spcBef>
                <a:spcPct val="50000"/>
              </a:spcBef>
              <a:defRPr/>
            </a:pPr>
            <a:r>
              <a:rPr lang="en-GB" altLang="x-none" sz="2400" b="1">
                <a:solidFill>
                  <a:srgbClr val="FF0000"/>
                </a:solidFill>
              </a:rPr>
              <a:t>•</a:t>
            </a:r>
            <a:r>
              <a:rPr lang="en-GB" altLang="x-none" sz="2400" b="1"/>
              <a:t> For example, variable nonsynonymous/synonymous rate ratios among lineages may indicate </a:t>
            </a:r>
            <a:r>
              <a:rPr lang="en-GB" altLang="x-none" sz="2400" b="1">
                <a:solidFill>
                  <a:srgbClr val="0000FF"/>
                </a:solidFill>
              </a:rPr>
              <a:t>adaptative evolution</a:t>
            </a:r>
            <a:r>
              <a:rPr lang="en-GB" altLang="x-none" sz="2400" b="1"/>
              <a:t> or </a:t>
            </a:r>
            <a:r>
              <a:rPr lang="en-GB" altLang="x-none" sz="2400" b="1">
                <a:solidFill>
                  <a:srgbClr val="0000FF"/>
                </a:solidFill>
              </a:rPr>
              <a:t>relaxed selective constraints</a:t>
            </a:r>
            <a:r>
              <a:rPr lang="en-GB" altLang="x-none" sz="2400" b="1"/>
              <a:t> along certain lineages.</a:t>
            </a:r>
          </a:p>
          <a:p>
            <a:pPr>
              <a:spcBef>
                <a:spcPct val="50000"/>
              </a:spcBef>
              <a:defRPr/>
            </a:pPr>
            <a:r>
              <a:rPr lang="en-GB" altLang="x-none" sz="2400" b="1">
                <a:solidFill>
                  <a:srgbClr val="FF0000"/>
                </a:solidFill>
              </a:rPr>
              <a:t>•</a:t>
            </a:r>
            <a:r>
              <a:rPr lang="en-GB" altLang="x-none" sz="2400" b="1"/>
              <a:t> Likewise, models of variable nonsynonymous/synonymous rate ratios among sites may provide important insights into functional constraints at different amino acid sites and may be used to detect sites under </a:t>
            </a:r>
            <a:r>
              <a:rPr lang="en-GB" altLang="x-none" sz="2400" b="1">
                <a:solidFill>
                  <a:srgbClr val="0000FF"/>
                </a:solidFill>
              </a:rPr>
              <a:t>positive selection</a:t>
            </a:r>
            <a:r>
              <a:rPr lang="en-GB" altLang="x-none" sz="2400" b="1"/>
              <a:t>.</a:t>
            </a:r>
          </a:p>
        </p:txBody>
      </p:sp>
      <p:sp>
        <p:nvSpPr>
          <p:cNvPr id="79874" name="Text Box 1027"/>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dirty="0">
                <a:solidFill>
                  <a:srgbClr val="0000FF"/>
                </a:solidFill>
                <a:latin typeface="Arial" charset="0"/>
                <a:ea typeface="Arial" charset="0"/>
                <a:cs typeface="Arial" charset="0"/>
              </a:rPr>
              <a:t>Nonsynonymous/synonymous substitutions</a:t>
            </a:r>
            <a:endParaRPr lang="en-GB" altLang="x-none" dirty="0">
              <a:solidFill>
                <a:srgbClr val="0000FF"/>
              </a:solidFill>
              <a:latin typeface="Arial" charset="0"/>
              <a:ea typeface="Arial" charset="0"/>
              <a:cs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 Box 2"/>
          <p:cNvSpPr txBox="1">
            <a:spLocks noChangeArrowheads="1"/>
          </p:cNvSpPr>
          <p:nvPr/>
        </p:nvSpPr>
        <p:spPr bwMode="auto">
          <a:xfrm>
            <a:off x="0" y="-26988"/>
            <a:ext cx="9144000" cy="708026"/>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000" b="1" dirty="0">
                <a:solidFill>
                  <a:srgbClr val="0000FF"/>
                </a:solidFill>
                <a:latin typeface="Arial" charset="0"/>
                <a:ea typeface="Arial" charset="0"/>
                <a:cs typeface="Arial" charset="0"/>
              </a:rPr>
              <a:t>Codon usage </a:t>
            </a:r>
            <a:endParaRPr lang="en-GB" altLang="x-none" sz="4000" dirty="0">
              <a:solidFill>
                <a:srgbClr val="0000FF"/>
              </a:solidFill>
              <a:latin typeface="Arial" charset="0"/>
              <a:ea typeface="Arial" charset="0"/>
              <a:cs typeface="Arial" charset="0"/>
            </a:endParaRPr>
          </a:p>
        </p:txBody>
      </p:sp>
      <p:sp>
        <p:nvSpPr>
          <p:cNvPr id="46084" name="Text Box 4"/>
          <p:cNvSpPr txBox="1">
            <a:spLocks noChangeArrowheads="1"/>
          </p:cNvSpPr>
          <p:nvPr/>
        </p:nvSpPr>
        <p:spPr bwMode="auto">
          <a:xfrm>
            <a:off x="0" y="1916832"/>
            <a:ext cx="9144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FF0000"/>
                </a:solidFill>
              </a:rPr>
              <a:t>•</a:t>
            </a:r>
            <a:r>
              <a:rPr lang="en-GB" altLang="x-none" sz="2400" b="1" dirty="0"/>
              <a:t> If nucleotide substitution occurs at random at each nucleotide site, every nucleotide site is expected to have one of the 4 nucleotides, A, T, C and G, with equal probability.</a:t>
            </a:r>
          </a:p>
        </p:txBody>
      </p:sp>
      <p:sp>
        <p:nvSpPr>
          <p:cNvPr id="46085" name="Text Box 5"/>
          <p:cNvSpPr txBox="1">
            <a:spLocks noChangeArrowheads="1"/>
          </p:cNvSpPr>
          <p:nvPr/>
        </p:nvSpPr>
        <p:spPr bwMode="auto">
          <a:xfrm>
            <a:off x="0" y="3140968"/>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FF0000"/>
                </a:solidFill>
                <a:latin typeface="Arial" charset="0"/>
                <a:ea typeface="Arial" charset="0"/>
                <a:cs typeface="Arial" charset="0"/>
              </a:rPr>
              <a:t>•</a:t>
            </a:r>
            <a:r>
              <a:rPr lang="en-GB" altLang="x-none" sz="2400" b="1" dirty="0">
                <a:latin typeface="Arial" charset="0"/>
                <a:ea typeface="Arial" charset="0"/>
                <a:cs typeface="Arial" charset="0"/>
              </a:rPr>
              <a:t> </a:t>
            </a:r>
            <a:r>
              <a:rPr lang="en-GB" altLang="x-none" sz="2400" b="1" dirty="0">
                <a:solidFill>
                  <a:srgbClr val="0000FF"/>
                </a:solidFill>
                <a:latin typeface="Arial" charset="0"/>
                <a:ea typeface="Arial" charset="0"/>
                <a:cs typeface="Arial" charset="0"/>
              </a:rPr>
              <a:t>Therefore, if there is no selection and no mutation bias, one would expect that the codons encoding the same amino acid are on average in equal frequencies in protein coding regions of DNA.</a:t>
            </a:r>
            <a:endParaRPr lang="en-GB" altLang="x-none" sz="2400" dirty="0">
              <a:solidFill>
                <a:srgbClr val="0000FF"/>
              </a:solidFill>
              <a:latin typeface="Arial" charset="0"/>
              <a:ea typeface="Arial" charset="0"/>
              <a:cs typeface="Arial" charset="0"/>
            </a:endParaRPr>
          </a:p>
        </p:txBody>
      </p:sp>
      <p:sp>
        <p:nvSpPr>
          <p:cNvPr id="46086" name="Text Box 6"/>
          <p:cNvSpPr txBox="1">
            <a:spLocks noChangeArrowheads="1"/>
          </p:cNvSpPr>
          <p:nvPr/>
        </p:nvSpPr>
        <p:spPr bwMode="auto">
          <a:xfrm>
            <a:off x="0" y="4761830"/>
            <a:ext cx="9144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In practice, the frequencies of different codons for the same amino acid are usually different, and some codons are used more often than others. </a:t>
            </a:r>
            <a:r>
              <a:rPr lang="en-GB" altLang="x-none" sz="2400" b="1" dirty="0">
                <a:solidFill>
                  <a:srgbClr val="0000FF"/>
                </a:solidFill>
              </a:rPr>
              <a:t>This codon usage bias is often observed</a:t>
            </a:r>
            <a:r>
              <a:rPr lang="en-GB" altLang="x-none" sz="2400" b="1" dirty="0"/>
              <a:t>.</a:t>
            </a:r>
          </a:p>
        </p:txBody>
      </p:sp>
      <p:sp>
        <p:nvSpPr>
          <p:cNvPr id="46087" name="Text Box 7"/>
          <p:cNvSpPr txBox="1">
            <a:spLocks noChangeArrowheads="1"/>
          </p:cNvSpPr>
          <p:nvPr/>
        </p:nvSpPr>
        <p:spPr bwMode="auto">
          <a:xfrm>
            <a:off x="0" y="5991051"/>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Codon usage bias is controlled by both </a:t>
            </a:r>
            <a:r>
              <a:rPr lang="en-GB" altLang="x-none" sz="2400" b="1">
                <a:solidFill>
                  <a:srgbClr val="FF0000"/>
                </a:solidFill>
              </a:rPr>
              <a:t>mutation pressure</a:t>
            </a:r>
            <a:r>
              <a:rPr lang="en-GB" altLang="x-none" sz="2400" b="1"/>
              <a:t> and </a:t>
            </a:r>
            <a:r>
              <a:rPr lang="en-GB" altLang="x-none" sz="2400" b="1">
                <a:solidFill>
                  <a:srgbClr val="FF0000"/>
                </a:solidFill>
              </a:rPr>
              <a:t>purifying selection</a:t>
            </a:r>
            <a:r>
              <a:rPr lang="en-GB" altLang="x-none" sz="2400" b="1"/>
              <a:t>.</a:t>
            </a:r>
            <a:endParaRPr lang="en-GB" altLang="x-none"/>
          </a:p>
        </p:txBody>
      </p:sp>
      <p:sp>
        <p:nvSpPr>
          <p:cNvPr id="46089" name="Text Box 9"/>
          <p:cNvSpPr txBox="1">
            <a:spLocks noChangeArrowheads="1"/>
          </p:cNvSpPr>
          <p:nvPr/>
        </p:nvSpPr>
        <p:spPr bwMode="auto">
          <a:xfrm>
            <a:off x="0" y="908720"/>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2400" b="1" dirty="0">
                <a:solidFill>
                  <a:srgbClr val="0000FF"/>
                </a:solidFill>
                <a:latin typeface="Arial" charset="0"/>
                <a:ea typeface="Arial" charset="0"/>
                <a:cs typeface="Arial" charset="0"/>
              </a:rPr>
              <a:t>• There are 64 (4</a:t>
            </a:r>
            <a:r>
              <a:rPr lang="en-GB" altLang="x-none" sz="2400" b="1" baseline="30000" dirty="0">
                <a:solidFill>
                  <a:srgbClr val="0000FF"/>
                </a:solidFill>
                <a:latin typeface="Arial" charset="0"/>
                <a:ea typeface="Arial" charset="0"/>
                <a:cs typeface="Arial" charset="0"/>
              </a:rPr>
              <a:t>3</a:t>
            </a:r>
            <a:r>
              <a:rPr lang="en-GB" altLang="x-none" sz="2400" b="1" dirty="0">
                <a:solidFill>
                  <a:srgbClr val="0000FF"/>
                </a:solidFill>
                <a:latin typeface="Arial" charset="0"/>
                <a:ea typeface="Arial" charset="0"/>
                <a:cs typeface="Arial" charset="0"/>
              </a:rPr>
              <a:t>) possible codons that code for 20 amino acids (and stop signals).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026"/>
          <p:cNvSpPr txBox="1">
            <a:spLocks noChangeArrowheads="1"/>
          </p:cNvSpPr>
          <p:nvPr/>
        </p:nvSpPr>
        <p:spPr bwMode="auto">
          <a:xfrm>
            <a:off x="0" y="-27384"/>
            <a:ext cx="9144000" cy="646331"/>
          </a:xfrm>
          <a:prstGeom prst="rect">
            <a:avLst/>
          </a:prstGeom>
          <a:solidFill>
            <a:srgbClr val="FFFF00"/>
          </a:solidFill>
          <a:ln>
            <a:noFill/>
          </a:ln>
          <a:effectLst/>
          <a:extLst/>
        </p:spPr>
        <p:txBody>
          <a:bodyPr wrap="square">
            <a:spAutoFit/>
          </a:bodyPr>
          <a:lstStyle/>
          <a:p>
            <a:pPr algn="ctr">
              <a:spcBef>
                <a:spcPct val="50000"/>
              </a:spcBef>
              <a:defRPr/>
            </a:pPr>
            <a:r>
              <a:rPr lang="en-GB" altLang="x-none" sz="3600" b="1" dirty="0">
                <a:solidFill>
                  <a:srgbClr val="0000FF"/>
                </a:solidFill>
                <a:latin typeface="Arial" charset="0"/>
                <a:ea typeface="Arial" charset="0"/>
                <a:cs typeface="Arial" charset="0"/>
              </a:rPr>
              <a:t>Codon Adaptation Index (CAI)</a:t>
            </a:r>
          </a:p>
        </p:txBody>
      </p:sp>
      <p:sp>
        <p:nvSpPr>
          <p:cNvPr id="152579" name="Text Box 1027"/>
          <p:cNvSpPr txBox="1">
            <a:spLocks noChangeArrowheads="1"/>
          </p:cNvSpPr>
          <p:nvPr/>
        </p:nvSpPr>
        <p:spPr bwMode="auto">
          <a:xfrm>
            <a:off x="152400" y="908720"/>
            <a:ext cx="8991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3200" b="1" dirty="0">
                <a:solidFill>
                  <a:srgbClr val="FF0000"/>
                </a:solidFill>
                <a:latin typeface="Arial" charset="0"/>
                <a:ea typeface="Arial" charset="0"/>
                <a:cs typeface="Arial" charset="0"/>
              </a:rPr>
              <a:t>•</a:t>
            </a:r>
            <a:r>
              <a:rPr lang="en-GB" altLang="x-none" sz="2400" b="1" dirty="0">
                <a:latin typeface="Arial" charset="0"/>
                <a:ea typeface="Arial" charset="0"/>
                <a:cs typeface="Arial" charset="0"/>
              </a:rPr>
              <a:t> In recognition of the role of selection in producing high codon bias, a statistic called </a:t>
            </a:r>
            <a:r>
              <a:rPr lang="en-GB" altLang="x-none" sz="2400" b="1" dirty="0">
                <a:solidFill>
                  <a:srgbClr val="0000FF"/>
                </a:solidFill>
                <a:latin typeface="Arial" charset="0"/>
                <a:ea typeface="Arial" charset="0"/>
                <a:cs typeface="Arial" charset="0"/>
              </a:rPr>
              <a:t>Codon Adaptation Index </a:t>
            </a:r>
            <a:r>
              <a:rPr lang="en-GB" altLang="x-none" sz="2400" b="1" dirty="0">
                <a:latin typeface="Arial" charset="0"/>
                <a:ea typeface="Arial" charset="0"/>
                <a:cs typeface="Arial" charset="0"/>
              </a:rPr>
              <a:t>(or </a:t>
            </a:r>
            <a:r>
              <a:rPr lang="en-GB" altLang="x-none" sz="2400" b="1" dirty="0">
                <a:solidFill>
                  <a:srgbClr val="0000FF"/>
                </a:solidFill>
                <a:latin typeface="Arial" charset="0"/>
                <a:ea typeface="Arial" charset="0"/>
                <a:cs typeface="Arial" charset="0"/>
              </a:rPr>
              <a:t>CAI</a:t>
            </a:r>
            <a:r>
              <a:rPr lang="en-GB" altLang="x-none" sz="2400" b="1" dirty="0">
                <a:latin typeface="Arial" charset="0"/>
                <a:ea typeface="Arial" charset="0"/>
                <a:cs typeface="Arial" charset="0"/>
              </a:rPr>
              <a:t>) is calculated.</a:t>
            </a:r>
            <a:endParaRPr lang="en-GB" altLang="x-none" dirty="0">
              <a:latin typeface="Arial" charset="0"/>
              <a:ea typeface="Arial" charset="0"/>
              <a:cs typeface="Arial" charset="0"/>
            </a:endParaRPr>
          </a:p>
        </p:txBody>
      </p:sp>
      <p:sp>
        <p:nvSpPr>
          <p:cNvPr id="152580" name="Text Box 1028"/>
          <p:cNvSpPr txBox="1">
            <a:spLocks noChangeArrowheads="1"/>
          </p:cNvSpPr>
          <p:nvPr/>
        </p:nvSpPr>
        <p:spPr bwMode="auto">
          <a:xfrm>
            <a:off x="152400" y="2971800"/>
            <a:ext cx="89916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95300" indent="-495300">
              <a:defRPr sz="2400">
                <a:solidFill>
                  <a:schemeClr val="tx1"/>
                </a:solidFill>
                <a:latin typeface="Times" charset="0"/>
              </a:defRPr>
            </a:lvl1pPr>
            <a:lvl2pPr marL="952500" indent="-495300">
              <a:defRPr sz="2400">
                <a:solidFill>
                  <a:schemeClr val="tx1"/>
                </a:solidFill>
                <a:latin typeface="Times" charset="0"/>
              </a:defRPr>
            </a:lvl2pPr>
            <a:lvl3pPr marL="1409700" indent="-495300">
              <a:defRPr sz="2400">
                <a:solidFill>
                  <a:schemeClr val="tx1"/>
                </a:solidFill>
                <a:latin typeface="Times" charset="0"/>
              </a:defRPr>
            </a:lvl3pPr>
            <a:lvl4pPr marL="1866900" indent="-495300">
              <a:defRPr sz="2400">
                <a:solidFill>
                  <a:schemeClr val="tx1"/>
                </a:solidFill>
                <a:latin typeface="Times" charset="0"/>
              </a:defRPr>
            </a:lvl4pPr>
            <a:lvl5pPr marL="2324100" indent="-495300">
              <a:defRPr sz="2400">
                <a:solidFill>
                  <a:schemeClr val="tx1"/>
                </a:solidFill>
                <a:latin typeface="Times" charset="0"/>
              </a:defRPr>
            </a:lvl5pPr>
            <a:lvl6pPr marL="2781300" indent="-495300" eaLnBrk="0" fontAlgn="base" hangingPunct="0">
              <a:spcBef>
                <a:spcPct val="0"/>
              </a:spcBef>
              <a:spcAft>
                <a:spcPct val="0"/>
              </a:spcAft>
              <a:defRPr sz="2400">
                <a:solidFill>
                  <a:schemeClr val="tx1"/>
                </a:solidFill>
                <a:latin typeface="Times" charset="0"/>
              </a:defRPr>
            </a:lvl6pPr>
            <a:lvl7pPr marL="3238500" indent="-495300" eaLnBrk="0" fontAlgn="base" hangingPunct="0">
              <a:spcBef>
                <a:spcPct val="0"/>
              </a:spcBef>
              <a:spcAft>
                <a:spcPct val="0"/>
              </a:spcAft>
              <a:defRPr sz="2400">
                <a:solidFill>
                  <a:schemeClr val="tx1"/>
                </a:solidFill>
                <a:latin typeface="Times" charset="0"/>
              </a:defRPr>
            </a:lvl7pPr>
            <a:lvl8pPr marL="3695700" indent="-495300" eaLnBrk="0" fontAlgn="base" hangingPunct="0">
              <a:spcBef>
                <a:spcPct val="0"/>
              </a:spcBef>
              <a:spcAft>
                <a:spcPct val="0"/>
              </a:spcAft>
              <a:defRPr sz="2400">
                <a:solidFill>
                  <a:schemeClr val="tx1"/>
                </a:solidFill>
                <a:latin typeface="Times" charset="0"/>
              </a:defRPr>
            </a:lvl8pPr>
            <a:lvl9pPr marL="4152900" indent="-495300" eaLnBrk="0" fontAlgn="base" hangingPunct="0">
              <a:spcBef>
                <a:spcPct val="0"/>
              </a:spcBef>
              <a:spcAft>
                <a:spcPct val="0"/>
              </a:spcAft>
              <a:defRPr sz="2400">
                <a:solidFill>
                  <a:schemeClr val="tx1"/>
                </a:solidFill>
                <a:latin typeface="Times" charset="0"/>
              </a:defRPr>
            </a:lvl9pPr>
          </a:lstStyle>
          <a:p>
            <a:pPr>
              <a:spcBef>
                <a:spcPct val="50000"/>
              </a:spcBef>
              <a:defRPr/>
            </a:pPr>
            <a:r>
              <a:rPr lang="en-GB" altLang="x-none" sz="3200" b="1" dirty="0">
                <a:solidFill>
                  <a:srgbClr val="FF0000"/>
                </a:solidFill>
                <a:latin typeface="Arial" charset="0"/>
                <a:ea typeface="Arial" charset="0"/>
                <a:cs typeface="Arial" charset="0"/>
              </a:rPr>
              <a:t>•</a:t>
            </a:r>
            <a:r>
              <a:rPr lang="en-GB" altLang="x-none" b="1" dirty="0">
                <a:latin typeface="Arial" charset="0"/>
                <a:ea typeface="Arial" charset="0"/>
                <a:cs typeface="Arial" charset="0"/>
              </a:rPr>
              <a:t> Pattern of codon usage in very highly expressed genes can reveal:</a:t>
            </a:r>
          </a:p>
          <a:p>
            <a:pPr>
              <a:spcBef>
                <a:spcPct val="50000"/>
              </a:spcBef>
              <a:buFont typeface="Times" charset="0"/>
              <a:buAutoNum type="romanLcParenBoth"/>
              <a:defRPr/>
            </a:pPr>
            <a:r>
              <a:rPr lang="en-GB" altLang="x-none" b="1" dirty="0">
                <a:solidFill>
                  <a:srgbClr val="0000FF"/>
                </a:solidFill>
                <a:latin typeface="Arial" charset="0"/>
                <a:ea typeface="Arial" charset="0"/>
                <a:cs typeface="Arial" charset="0"/>
              </a:rPr>
              <a:t>which of the alternative synonymous codons for an amino acid is the most efficient for translation;</a:t>
            </a:r>
          </a:p>
          <a:p>
            <a:pPr>
              <a:spcBef>
                <a:spcPct val="50000"/>
              </a:spcBef>
              <a:buFont typeface="Times" charset="0"/>
              <a:buAutoNum type="romanLcParenBoth"/>
              <a:defRPr/>
            </a:pPr>
            <a:r>
              <a:rPr lang="en-GB" altLang="x-none" b="1" dirty="0">
                <a:solidFill>
                  <a:srgbClr val="0000FF"/>
                </a:solidFill>
                <a:latin typeface="Arial" charset="0"/>
                <a:ea typeface="Arial" charset="0"/>
                <a:cs typeface="Arial" charset="0"/>
              </a:rPr>
              <a:t>the relative extent to which other codons are disadvantageous</a:t>
            </a:r>
          </a:p>
        </p:txBody>
      </p:sp>
      <p:sp>
        <p:nvSpPr>
          <p:cNvPr id="152581" name="Text Box 1029"/>
          <p:cNvSpPr txBox="1">
            <a:spLocks noChangeArrowheads="1"/>
          </p:cNvSpPr>
          <p:nvPr/>
        </p:nvSpPr>
        <p:spPr bwMode="auto">
          <a:xfrm>
            <a:off x="3491880" y="6400800"/>
            <a:ext cx="54997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1600" b="1" dirty="0">
                <a:solidFill>
                  <a:srgbClr val="0000FF"/>
                </a:solidFill>
                <a:latin typeface="Arial" charset="0"/>
                <a:ea typeface="Arial" charset="0"/>
                <a:cs typeface="Arial" charset="0"/>
              </a:rPr>
              <a:t>Sharp, PM &amp; Li WH (1987). NAR 15:p.1281-1295.</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2"/>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latin typeface="Arial" charset="0"/>
                <a:ea typeface="Arial" charset="0"/>
                <a:cs typeface="Arial" charset="0"/>
              </a:rPr>
              <a:t>Plan</a:t>
            </a:r>
          </a:p>
        </p:txBody>
      </p:sp>
      <p:sp>
        <p:nvSpPr>
          <p:cNvPr id="177155" name="Text Box 3"/>
          <p:cNvSpPr txBox="1">
            <a:spLocks noChangeArrowheads="1"/>
          </p:cNvSpPr>
          <p:nvPr/>
        </p:nvSpPr>
        <p:spPr bwMode="auto">
          <a:xfrm>
            <a:off x="228600" y="990600"/>
            <a:ext cx="8915400" cy="458946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Context</a:t>
            </a:r>
          </a:p>
          <a:p>
            <a:pPr>
              <a:spcBef>
                <a:spcPct val="50000"/>
              </a:spcBef>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selection pressure (definitions)</a:t>
            </a:r>
          </a:p>
          <a:p>
            <a:pPr>
              <a:spcBef>
                <a:spcPct val="50000"/>
              </a:spcBef>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Genetic code and inherent properties of codons and amino-acids</a:t>
            </a:r>
          </a:p>
          <a:p>
            <a:pPr>
              <a:spcBef>
                <a:spcPct val="50000"/>
              </a:spcBef>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Estimations of synonymous and </a:t>
            </a:r>
            <a:r>
              <a:rPr lang="en-GB" altLang="x-none" sz="2800" b="1" dirty="0" err="1">
                <a:latin typeface="Arial" charset="0"/>
                <a:ea typeface="Arial" charset="0"/>
                <a:cs typeface="Arial" charset="0"/>
              </a:rPr>
              <a:t>nonsynomynous</a:t>
            </a:r>
            <a:r>
              <a:rPr lang="en-GB" altLang="x-none" sz="2800" b="1" dirty="0">
                <a:latin typeface="Arial" charset="0"/>
                <a:ea typeface="Arial" charset="0"/>
                <a:cs typeface="Arial" charset="0"/>
              </a:rPr>
              <a:t> substitutions</a:t>
            </a:r>
          </a:p>
          <a:p>
            <a:pPr>
              <a:spcBef>
                <a:spcPct val="50000"/>
              </a:spcBef>
              <a:defRPr/>
            </a:pPr>
            <a:r>
              <a:rPr lang="en-GB" altLang="x-none" sz="2800" b="1" dirty="0">
                <a:solidFill>
                  <a:schemeClr val="bg1">
                    <a:lumMod val="50000"/>
                  </a:schemeClr>
                </a:solidFill>
                <a:latin typeface="Arial" charset="0"/>
                <a:ea typeface="Arial" charset="0"/>
                <a:cs typeface="Arial" charset="0"/>
              </a:rPr>
              <a:t>• Codons volatility</a:t>
            </a:r>
          </a:p>
          <a:p>
            <a:pPr>
              <a:spcBef>
                <a:spcPct val="50000"/>
              </a:spcBef>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Applications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0" y="-27384"/>
            <a:ext cx="9144000" cy="584775"/>
          </a:xfrm>
          <a:prstGeom prst="rect">
            <a:avLst/>
          </a:prstGeom>
          <a:solidFill>
            <a:srgbClr val="FFFF00"/>
          </a:solidFill>
          <a:ln w="9525">
            <a:solidFill>
              <a:schemeClr val="bg1"/>
            </a:solidFill>
            <a:miter lim="800000"/>
            <a:headEnd/>
            <a:tailEnd/>
          </a:ln>
          <a:effectLst/>
          <a:extLst/>
        </p:spPr>
        <p:txBody>
          <a:bodyPr wrap="square">
            <a:spAutoFit/>
          </a:bodyPr>
          <a:lstStyle/>
          <a:p>
            <a:pPr algn="ctr">
              <a:spcBef>
                <a:spcPct val="50000"/>
              </a:spcBef>
              <a:defRPr/>
            </a:pPr>
            <a:r>
              <a:rPr lang="en-GB" altLang="x-none" sz="3200" b="1" dirty="0">
                <a:solidFill>
                  <a:srgbClr val="0000FF"/>
                </a:solidFill>
                <a:latin typeface="Arial" charset="0"/>
                <a:ea typeface="Arial" charset="0"/>
                <a:cs typeface="Arial" charset="0"/>
              </a:rPr>
              <a:t>Relative Synonymous Codon Usage: RSCU</a:t>
            </a:r>
            <a:endParaRPr lang="en-GB" altLang="x-none" sz="3200" dirty="0">
              <a:solidFill>
                <a:srgbClr val="0000FF"/>
              </a:solidFill>
              <a:latin typeface="Arial" charset="0"/>
              <a:ea typeface="Arial" charset="0"/>
              <a:cs typeface="Arial" charset="0"/>
            </a:endParaRPr>
          </a:p>
        </p:txBody>
      </p:sp>
      <p:sp>
        <p:nvSpPr>
          <p:cNvPr id="47107" name="Text Box 3"/>
          <p:cNvSpPr txBox="1">
            <a:spLocks noChangeArrowheads="1"/>
          </p:cNvSpPr>
          <p:nvPr/>
        </p:nvSpPr>
        <p:spPr bwMode="auto">
          <a:xfrm>
            <a:off x="0" y="1143000"/>
            <a:ext cx="914400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solidFill>
                  <a:srgbClr val="FF0000"/>
                </a:solidFill>
                <a:latin typeface="Arial" charset="0"/>
                <a:ea typeface="Arial" charset="0"/>
                <a:cs typeface="Arial" charset="0"/>
              </a:rPr>
              <a:t>Is a statistical measure of codon usage bias</a:t>
            </a:r>
            <a:endParaRPr lang="en-GB" altLang="x-none" sz="2800" b="1" dirty="0">
              <a:latin typeface="Arial" charset="0"/>
              <a:ea typeface="Arial" charset="0"/>
              <a:cs typeface="Arial" charset="0"/>
            </a:endParaRPr>
          </a:p>
          <a:p>
            <a:pPr>
              <a:spcBef>
                <a:spcPct val="50000"/>
              </a:spcBef>
              <a:defRPr/>
            </a:pPr>
            <a:r>
              <a:rPr lang="en-GB" altLang="x-none" sz="2800" b="1" dirty="0">
                <a:solidFill>
                  <a:srgbClr val="0000FF"/>
                </a:solidFill>
                <a:latin typeface="Arial" charset="0"/>
                <a:ea typeface="Arial" charset="0"/>
                <a:cs typeface="Arial" charset="0"/>
              </a:rPr>
              <a:t>RSCU = </a:t>
            </a:r>
            <a:r>
              <a:rPr lang="en-GB" altLang="x-none" sz="2800" b="1" dirty="0" err="1">
                <a:solidFill>
                  <a:srgbClr val="0000FF"/>
                </a:solidFill>
                <a:latin typeface="Arial" charset="0"/>
                <a:ea typeface="Arial" charset="0"/>
                <a:cs typeface="Arial" charset="0"/>
              </a:rPr>
              <a:t>X</a:t>
            </a:r>
            <a:r>
              <a:rPr lang="en-GB" altLang="x-none" sz="2800" b="1" baseline="-25000" dirty="0" err="1">
                <a:solidFill>
                  <a:srgbClr val="0000FF"/>
                </a:solidFill>
                <a:latin typeface="Arial" charset="0"/>
                <a:ea typeface="Arial" charset="0"/>
                <a:cs typeface="Arial" charset="0"/>
              </a:rPr>
              <a:t>ij</a:t>
            </a:r>
            <a:r>
              <a:rPr lang="en-GB" altLang="x-none" sz="2800" b="1" dirty="0">
                <a:solidFill>
                  <a:srgbClr val="0000FF"/>
                </a:solidFill>
                <a:latin typeface="Arial" charset="0"/>
                <a:ea typeface="Arial" charset="0"/>
                <a:cs typeface="Arial" charset="0"/>
              </a:rPr>
              <a:t> /(1/</a:t>
            </a:r>
            <a:r>
              <a:rPr lang="en-GB" altLang="x-none" sz="2800" b="1" dirty="0" err="1">
                <a:solidFill>
                  <a:srgbClr val="0000FF"/>
                </a:solidFill>
                <a:latin typeface="Arial" charset="0"/>
                <a:ea typeface="Arial" charset="0"/>
                <a:cs typeface="Arial" charset="0"/>
              </a:rPr>
              <a:t>n</a:t>
            </a:r>
            <a:r>
              <a:rPr lang="en-GB" altLang="x-none" sz="2800" b="1" baseline="-25000" dirty="0" err="1">
                <a:solidFill>
                  <a:srgbClr val="0000FF"/>
                </a:solidFill>
                <a:latin typeface="Arial" charset="0"/>
                <a:ea typeface="Arial" charset="0"/>
                <a:cs typeface="Arial" charset="0"/>
              </a:rPr>
              <a:t>i</a:t>
            </a:r>
            <a:r>
              <a:rPr lang="en-GB" altLang="x-none" sz="2800" b="1" baseline="-25000" dirty="0">
                <a:solidFill>
                  <a:srgbClr val="0000FF"/>
                </a:solidFill>
                <a:latin typeface="Arial" charset="0"/>
                <a:ea typeface="Arial" charset="0"/>
                <a:cs typeface="Arial" charset="0"/>
              </a:rPr>
              <a:t> </a:t>
            </a:r>
            <a:r>
              <a:rPr lang="en-GB" altLang="x-none" sz="2800" b="1" dirty="0">
                <a:solidFill>
                  <a:srgbClr val="0000FF"/>
                </a:solidFill>
                <a:latin typeface="Arial" charset="0"/>
                <a:ea typeface="Arial" charset="0"/>
                <a:cs typeface="Arial" charset="0"/>
              </a:rPr>
              <a:t>* ∑{</a:t>
            </a:r>
            <a:r>
              <a:rPr lang="en-GB" altLang="x-none" sz="2800" b="1" dirty="0" err="1">
                <a:solidFill>
                  <a:srgbClr val="0000FF"/>
                </a:solidFill>
                <a:latin typeface="Arial" charset="0"/>
                <a:ea typeface="Arial" charset="0"/>
                <a:cs typeface="Arial" charset="0"/>
              </a:rPr>
              <a:t>X</a:t>
            </a:r>
            <a:r>
              <a:rPr lang="en-GB" altLang="x-none" sz="2800" b="1" baseline="-25000" dirty="0" err="1">
                <a:solidFill>
                  <a:srgbClr val="0000FF"/>
                </a:solidFill>
                <a:latin typeface="Arial" charset="0"/>
                <a:ea typeface="Arial" charset="0"/>
                <a:cs typeface="Arial" charset="0"/>
              </a:rPr>
              <a:t>ij</a:t>
            </a:r>
            <a:r>
              <a:rPr lang="en-GB" altLang="x-none" sz="2800" b="1" dirty="0">
                <a:solidFill>
                  <a:srgbClr val="0000FF"/>
                </a:solidFill>
                <a:latin typeface="Arial" charset="0"/>
                <a:ea typeface="Arial" charset="0"/>
                <a:cs typeface="Arial" charset="0"/>
              </a:rPr>
              <a:t>; j=1, </a:t>
            </a:r>
            <a:r>
              <a:rPr lang="en-GB" altLang="x-none" sz="2800" b="1" dirty="0" err="1">
                <a:solidFill>
                  <a:srgbClr val="0000FF"/>
                </a:solidFill>
                <a:latin typeface="Arial" charset="0"/>
                <a:ea typeface="Arial" charset="0"/>
                <a:cs typeface="Arial" charset="0"/>
              </a:rPr>
              <a:t>n</a:t>
            </a:r>
            <a:r>
              <a:rPr lang="en-GB" altLang="x-none" sz="2800" b="1" baseline="-25000" dirty="0" err="1">
                <a:solidFill>
                  <a:srgbClr val="0000FF"/>
                </a:solidFill>
                <a:latin typeface="Arial" charset="0"/>
                <a:ea typeface="Arial" charset="0"/>
                <a:cs typeface="Arial" charset="0"/>
              </a:rPr>
              <a:t>i</a:t>
            </a:r>
            <a:r>
              <a:rPr lang="en-GB" altLang="x-none" sz="2800" b="1" dirty="0">
                <a:solidFill>
                  <a:srgbClr val="0000FF"/>
                </a:solidFill>
                <a:latin typeface="Arial" charset="0"/>
                <a:ea typeface="Arial" charset="0"/>
                <a:cs typeface="Arial" charset="0"/>
              </a:rPr>
              <a:t> })</a:t>
            </a:r>
            <a:endParaRPr lang="en-GB" altLang="x-none" sz="2800" b="1" dirty="0">
              <a:latin typeface="Arial" charset="0"/>
              <a:ea typeface="Arial" charset="0"/>
              <a:cs typeface="Arial" charset="0"/>
            </a:endParaRPr>
          </a:p>
          <a:p>
            <a:pPr>
              <a:spcBef>
                <a:spcPct val="50000"/>
              </a:spcBef>
              <a:defRPr/>
            </a:pPr>
            <a:endParaRPr lang="en-GB" altLang="x-none" sz="2400" b="1" dirty="0">
              <a:latin typeface="Arial" charset="0"/>
              <a:ea typeface="Arial" charset="0"/>
              <a:cs typeface="Arial" charset="0"/>
            </a:endParaRPr>
          </a:p>
          <a:p>
            <a:pPr>
              <a:spcBef>
                <a:spcPct val="50000"/>
              </a:spcBef>
              <a:defRPr/>
            </a:pPr>
            <a:r>
              <a:rPr lang="en-GB" altLang="x-none" sz="2400" b="1" dirty="0">
                <a:latin typeface="Arial" charset="0"/>
                <a:ea typeface="Arial" charset="0"/>
                <a:cs typeface="Arial" charset="0"/>
              </a:rPr>
              <a:t>where </a:t>
            </a:r>
            <a:r>
              <a:rPr lang="en-GB" altLang="x-none" sz="2400" b="1" dirty="0" err="1">
                <a:latin typeface="Arial" charset="0"/>
                <a:ea typeface="Arial" charset="0"/>
                <a:cs typeface="Arial" charset="0"/>
              </a:rPr>
              <a:t>X</a:t>
            </a:r>
            <a:r>
              <a:rPr lang="en-GB" altLang="x-none" sz="2400" b="1" baseline="-25000" dirty="0" err="1">
                <a:latin typeface="Arial" charset="0"/>
                <a:ea typeface="Arial" charset="0"/>
                <a:cs typeface="Arial" charset="0"/>
              </a:rPr>
              <a:t>ij</a:t>
            </a:r>
            <a:r>
              <a:rPr lang="en-GB" altLang="x-none" sz="2400" b="1" dirty="0">
                <a:latin typeface="Arial" charset="0"/>
                <a:ea typeface="Arial" charset="0"/>
                <a:cs typeface="Arial" charset="0"/>
              </a:rPr>
              <a:t> is the number of occurrences of the </a:t>
            </a:r>
            <a:r>
              <a:rPr lang="en-GB" altLang="x-none" sz="2400" b="1" dirty="0" err="1">
                <a:latin typeface="Arial" charset="0"/>
                <a:ea typeface="Arial" charset="0"/>
                <a:cs typeface="Arial" charset="0"/>
              </a:rPr>
              <a:t>j</a:t>
            </a:r>
            <a:r>
              <a:rPr lang="en-GB" altLang="x-none" sz="2400" b="1" baseline="30000" dirty="0" err="1">
                <a:latin typeface="Arial" charset="0"/>
                <a:ea typeface="Arial" charset="0"/>
                <a:cs typeface="Arial" charset="0"/>
              </a:rPr>
              <a:t>th</a:t>
            </a:r>
            <a:r>
              <a:rPr lang="en-GB" altLang="x-none" sz="2400" b="1" dirty="0">
                <a:latin typeface="Arial" charset="0"/>
                <a:ea typeface="Arial" charset="0"/>
                <a:cs typeface="Arial" charset="0"/>
              </a:rPr>
              <a:t> codon for the </a:t>
            </a:r>
            <a:r>
              <a:rPr lang="en-GB" altLang="x-none" sz="2400" b="1" dirty="0" err="1">
                <a:latin typeface="Arial" charset="0"/>
                <a:ea typeface="Arial" charset="0"/>
                <a:cs typeface="Arial" charset="0"/>
              </a:rPr>
              <a:t>i</a:t>
            </a:r>
            <a:r>
              <a:rPr lang="en-GB" altLang="x-none" sz="2400" b="1" baseline="30000" dirty="0" err="1">
                <a:latin typeface="Arial" charset="0"/>
                <a:ea typeface="Arial" charset="0"/>
                <a:cs typeface="Arial" charset="0"/>
              </a:rPr>
              <a:t>th</a:t>
            </a:r>
            <a:r>
              <a:rPr lang="en-GB" altLang="x-none" sz="2400" b="1" dirty="0">
                <a:latin typeface="Arial" charset="0"/>
                <a:ea typeface="Arial" charset="0"/>
                <a:cs typeface="Arial" charset="0"/>
              </a:rPr>
              <a:t> amino acid, and </a:t>
            </a:r>
            <a:r>
              <a:rPr lang="en-GB" altLang="x-none" sz="2400" b="1" dirty="0" err="1">
                <a:latin typeface="Arial" charset="0"/>
                <a:ea typeface="Arial" charset="0"/>
                <a:cs typeface="Arial" charset="0"/>
              </a:rPr>
              <a:t>n</a:t>
            </a:r>
            <a:r>
              <a:rPr lang="en-GB" altLang="x-none" sz="2400" b="1" baseline="-25000" dirty="0" err="1">
                <a:latin typeface="Arial" charset="0"/>
                <a:ea typeface="Arial" charset="0"/>
                <a:cs typeface="Arial" charset="0"/>
              </a:rPr>
              <a:t>i</a:t>
            </a:r>
            <a:r>
              <a:rPr lang="en-GB" altLang="x-none" sz="2400" b="1" dirty="0">
                <a:latin typeface="Arial" charset="0"/>
                <a:ea typeface="Arial" charset="0"/>
                <a:cs typeface="Arial" charset="0"/>
              </a:rPr>
              <a:t> is the number (from 1 to 6) of alternative codons for the </a:t>
            </a:r>
            <a:r>
              <a:rPr lang="en-GB" altLang="x-none" sz="2400" b="1" dirty="0" err="1">
                <a:latin typeface="Arial" charset="0"/>
                <a:ea typeface="Arial" charset="0"/>
                <a:cs typeface="Arial" charset="0"/>
              </a:rPr>
              <a:t>i</a:t>
            </a:r>
            <a:r>
              <a:rPr lang="en-GB" altLang="x-none" sz="2400" b="1" baseline="30000" dirty="0" err="1">
                <a:latin typeface="Arial" charset="0"/>
                <a:ea typeface="Arial" charset="0"/>
                <a:cs typeface="Arial" charset="0"/>
              </a:rPr>
              <a:t>th</a:t>
            </a:r>
            <a:r>
              <a:rPr lang="en-GB" altLang="x-none" sz="2400" b="1" dirty="0">
                <a:latin typeface="Arial" charset="0"/>
                <a:ea typeface="Arial" charset="0"/>
                <a:cs typeface="Arial" charset="0"/>
              </a:rPr>
              <a:t> amino acid.</a:t>
            </a:r>
          </a:p>
          <a:p>
            <a:pPr>
              <a:spcBef>
                <a:spcPct val="50000"/>
              </a:spcBef>
              <a:defRPr/>
            </a:pPr>
            <a:r>
              <a:rPr lang="en-GB" altLang="x-none" sz="2400" b="1" dirty="0">
                <a:latin typeface="Arial" charset="0"/>
                <a:ea typeface="Arial" charset="0"/>
                <a:cs typeface="Arial" charset="0"/>
              </a:rPr>
              <a:t>i.e. the observed number of the </a:t>
            </a:r>
            <a:r>
              <a:rPr lang="en-GB" altLang="x-none" sz="2400" b="1" dirty="0" err="1">
                <a:latin typeface="Arial" charset="0"/>
                <a:ea typeface="Arial" charset="0"/>
                <a:cs typeface="Arial" charset="0"/>
              </a:rPr>
              <a:t>j</a:t>
            </a:r>
            <a:r>
              <a:rPr lang="en-GB" altLang="x-none" sz="2400" b="1" baseline="30000" dirty="0" err="1">
                <a:latin typeface="Arial" charset="0"/>
                <a:ea typeface="Arial" charset="0"/>
                <a:cs typeface="Arial" charset="0"/>
              </a:rPr>
              <a:t>th</a:t>
            </a:r>
            <a:r>
              <a:rPr lang="en-GB" altLang="x-none" sz="2400" b="1" dirty="0">
                <a:latin typeface="Arial" charset="0"/>
                <a:ea typeface="Arial" charset="0"/>
                <a:cs typeface="Arial" charset="0"/>
              </a:rPr>
              <a:t> codon for the amino-acid </a:t>
            </a:r>
            <a:r>
              <a:rPr lang="en-GB" altLang="x-none" sz="2400" b="1" dirty="0" err="1">
                <a:latin typeface="Arial" charset="0"/>
                <a:ea typeface="Arial" charset="0"/>
                <a:cs typeface="Arial" charset="0"/>
              </a:rPr>
              <a:t>i</a:t>
            </a:r>
            <a:r>
              <a:rPr lang="en-GB" altLang="x-none" sz="2400" b="1" dirty="0">
                <a:latin typeface="Arial" charset="0"/>
                <a:ea typeface="Arial" charset="0"/>
                <a:cs typeface="Arial" charset="0"/>
              </a:rPr>
              <a:t> normalized by the average number of all codons coding the same amino-acid </a:t>
            </a:r>
            <a:r>
              <a:rPr lang="en-GB" altLang="x-none" sz="2400" b="1" dirty="0" err="1">
                <a:latin typeface="Arial" charset="0"/>
                <a:ea typeface="Arial" charset="0"/>
                <a:cs typeface="Arial" charset="0"/>
              </a:rPr>
              <a:t>i</a:t>
            </a:r>
            <a:r>
              <a:rPr lang="en-GB" altLang="x-none" sz="2400" b="1" dirty="0">
                <a:latin typeface="Arial" charset="0"/>
                <a:ea typeface="Arial" charset="0"/>
                <a:cs typeface="Arial" charset="0"/>
              </a:rPr>
              <a: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51520" y="1524000"/>
            <a:ext cx="889248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3600" b="1" dirty="0" err="1">
                <a:solidFill>
                  <a:srgbClr val="0000FF"/>
                </a:solidFill>
                <a:latin typeface="Arial" charset="0"/>
                <a:ea typeface="Arial" charset="0"/>
                <a:cs typeface="Arial" charset="0"/>
              </a:rPr>
              <a:t>w</a:t>
            </a:r>
            <a:r>
              <a:rPr lang="en-GB" altLang="x-none" sz="3600" b="1" baseline="-25000" dirty="0" err="1">
                <a:solidFill>
                  <a:srgbClr val="0000FF"/>
                </a:solidFill>
                <a:latin typeface="Arial" charset="0"/>
                <a:ea typeface="Arial" charset="0"/>
                <a:cs typeface="Arial" charset="0"/>
              </a:rPr>
              <a:t>ij</a:t>
            </a:r>
            <a:r>
              <a:rPr lang="en-GB" altLang="x-none" sz="3600" b="1" dirty="0">
                <a:solidFill>
                  <a:srgbClr val="0000FF"/>
                </a:solidFill>
                <a:latin typeface="Arial" charset="0"/>
                <a:ea typeface="Arial" charset="0"/>
                <a:cs typeface="Arial" charset="0"/>
              </a:rPr>
              <a:t> = </a:t>
            </a:r>
            <a:r>
              <a:rPr lang="en-GB" altLang="x-none" sz="3600" b="1" dirty="0" err="1">
                <a:solidFill>
                  <a:srgbClr val="0000FF"/>
                </a:solidFill>
                <a:latin typeface="Arial" charset="0"/>
                <a:ea typeface="Arial" charset="0"/>
                <a:cs typeface="Arial" charset="0"/>
              </a:rPr>
              <a:t>RSCU</a:t>
            </a:r>
            <a:r>
              <a:rPr lang="en-GB" altLang="x-none" sz="3600" b="1" baseline="-25000" dirty="0" err="1">
                <a:solidFill>
                  <a:srgbClr val="0000FF"/>
                </a:solidFill>
                <a:latin typeface="Arial" charset="0"/>
                <a:ea typeface="Arial" charset="0"/>
                <a:cs typeface="Arial" charset="0"/>
              </a:rPr>
              <a:t>ij</a:t>
            </a:r>
            <a:r>
              <a:rPr lang="en-GB" altLang="x-none" sz="3600" b="1" dirty="0">
                <a:solidFill>
                  <a:srgbClr val="0000FF"/>
                </a:solidFill>
                <a:latin typeface="Arial" charset="0"/>
                <a:ea typeface="Arial" charset="0"/>
                <a:cs typeface="Arial" charset="0"/>
              </a:rPr>
              <a:t>/</a:t>
            </a:r>
            <a:r>
              <a:rPr lang="en-GB" altLang="x-none" sz="3600" b="1" dirty="0" err="1">
                <a:solidFill>
                  <a:srgbClr val="0000FF"/>
                </a:solidFill>
                <a:latin typeface="Arial" charset="0"/>
                <a:ea typeface="Arial" charset="0"/>
                <a:cs typeface="Arial" charset="0"/>
              </a:rPr>
              <a:t>RSCU</a:t>
            </a:r>
            <a:r>
              <a:rPr lang="en-GB" altLang="x-none" sz="3600" b="1" baseline="-25000" dirty="0" err="1">
                <a:solidFill>
                  <a:srgbClr val="0000FF"/>
                </a:solidFill>
                <a:latin typeface="Arial" charset="0"/>
                <a:ea typeface="Arial" charset="0"/>
                <a:cs typeface="Arial" charset="0"/>
              </a:rPr>
              <a:t>imax</a:t>
            </a:r>
            <a:r>
              <a:rPr lang="en-GB" altLang="x-none" sz="3600" b="1" dirty="0">
                <a:solidFill>
                  <a:srgbClr val="0000FF"/>
                </a:solidFill>
                <a:latin typeface="Arial" charset="0"/>
                <a:ea typeface="Arial" charset="0"/>
                <a:cs typeface="Arial" charset="0"/>
              </a:rPr>
              <a:t> = </a:t>
            </a:r>
            <a:r>
              <a:rPr lang="en-GB" altLang="x-none" sz="3600" b="1" dirty="0" err="1">
                <a:solidFill>
                  <a:srgbClr val="0000FF"/>
                </a:solidFill>
                <a:latin typeface="Arial" charset="0"/>
                <a:ea typeface="Arial" charset="0"/>
                <a:cs typeface="Arial" charset="0"/>
              </a:rPr>
              <a:t>X</a:t>
            </a:r>
            <a:r>
              <a:rPr lang="en-GB" altLang="x-none" sz="3600" b="1" baseline="-25000" dirty="0" err="1">
                <a:solidFill>
                  <a:srgbClr val="0000FF"/>
                </a:solidFill>
                <a:latin typeface="Arial" charset="0"/>
                <a:ea typeface="Arial" charset="0"/>
                <a:cs typeface="Arial" charset="0"/>
              </a:rPr>
              <a:t>ij</a:t>
            </a:r>
            <a:r>
              <a:rPr lang="en-GB" altLang="x-none" sz="3600" b="1" dirty="0">
                <a:solidFill>
                  <a:srgbClr val="0000FF"/>
                </a:solidFill>
                <a:latin typeface="Arial" charset="0"/>
                <a:ea typeface="Arial" charset="0"/>
                <a:cs typeface="Arial" charset="0"/>
              </a:rPr>
              <a:t>/</a:t>
            </a:r>
            <a:r>
              <a:rPr lang="en-GB" altLang="x-none" sz="3600" b="1" dirty="0" err="1">
                <a:solidFill>
                  <a:srgbClr val="0000FF"/>
                </a:solidFill>
                <a:latin typeface="Arial" charset="0"/>
                <a:ea typeface="Arial" charset="0"/>
                <a:cs typeface="Arial" charset="0"/>
              </a:rPr>
              <a:t>X</a:t>
            </a:r>
            <a:r>
              <a:rPr lang="en-GB" altLang="x-none" sz="3600" b="1" baseline="-25000" dirty="0" err="1">
                <a:solidFill>
                  <a:srgbClr val="0000FF"/>
                </a:solidFill>
                <a:latin typeface="Arial" charset="0"/>
                <a:ea typeface="Arial" charset="0"/>
                <a:cs typeface="Arial" charset="0"/>
              </a:rPr>
              <a:t>imax</a:t>
            </a:r>
            <a:r>
              <a:rPr lang="en-GB" altLang="x-none" sz="3600" b="1" dirty="0">
                <a:latin typeface="Arial" charset="0"/>
                <a:ea typeface="Arial" charset="0"/>
                <a:cs typeface="Arial" charset="0"/>
              </a:rPr>
              <a:t> </a:t>
            </a:r>
          </a:p>
          <a:p>
            <a:pPr>
              <a:spcBef>
                <a:spcPct val="50000"/>
              </a:spcBef>
              <a:defRPr/>
            </a:pPr>
            <a:r>
              <a:rPr lang="en-GB" altLang="x-none" sz="3600" b="1" dirty="0">
                <a:latin typeface="Arial" charset="0"/>
                <a:ea typeface="Arial" charset="0"/>
                <a:cs typeface="Arial" charset="0"/>
              </a:rPr>
              <a:t>where </a:t>
            </a:r>
            <a:r>
              <a:rPr lang="en-GB" altLang="x-none" sz="3600" b="1" dirty="0" err="1">
                <a:latin typeface="Arial" charset="0"/>
                <a:ea typeface="Arial" charset="0"/>
                <a:cs typeface="Arial" charset="0"/>
              </a:rPr>
              <a:t>RSCU</a:t>
            </a:r>
            <a:r>
              <a:rPr lang="en-GB" altLang="x-none" sz="3600" b="1" baseline="-25000" dirty="0" err="1">
                <a:latin typeface="Arial" charset="0"/>
                <a:ea typeface="Arial" charset="0"/>
                <a:cs typeface="Arial" charset="0"/>
              </a:rPr>
              <a:t>imax</a:t>
            </a:r>
            <a:r>
              <a:rPr lang="en-GB" altLang="x-none" sz="3600" b="1" dirty="0">
                <a:latin typeface="Arial" charset="0"/>
                <a:ea typeface="Arial" charset="0"/>
                <a:cs typeface="Arial" charset="0"/>
              </a:rPr>
              <a:t> and </a:t>
            </a:r>
            <a:r>
              <a:rPr lang="en-GB" altLang="x-none" sz="3600" b="1" dirty="0" err="1">
                <a:latin typeface="Arial" charset="0"/>
                <a:ea typeface="Arial" charset="0"/>
                <a:cs typeface="Arial" charset="0"/>
              </a:rPr>
              <a:t>X</a:t>
            </a:r>
            <a:r>
              <a:rPr lang="en-GB" altLang="x-none" sz="3600" b="1" baseline="-25000" dirty="0" err="1">
                <a:latin typeface="Arial" charset="0"/>
                <a:ea typeface="Arial" charset="0"/>
                <a:cs typeface="Arial" charset="0"/>
              </a:rPr>
              <a:t>imax</a:t>
            </a:r>
            <a:r>
              <a:rPr lang="en-GB" altLang="x-none" sz="3600" b="1" dirty="0">
                <a:latin typeface="Arial" charset="0"/>
                <a:ea typeface="Arial" charset="0"/>
                <a:cs typeface="Arial" charset="0"/>
              </a:rPr>
              <a:t> are RSCU and X values for the most frequently used codon for the </a:t>
            </a:r>
            <a:r>
              <a:rPr lang="en-GB" altLang="x-none" sz="3600" b="1" dirty="0" err="1">
                <a:latin typeface="Arial" charset="0"/>
                <a:ea typeface="Arial" charset="0"/>
                <a:cs typeface="Arial" charset="0"/>
              </a:rPr>
              <a:t>i</a:t>
            </a:r>
            <a:r>
              <a:rPr lang="en-GB" altLang="x-none" sz="3600" b="1" baseline="30000" dirty="0" err="1">
                <a:latin typeface="Arial" charset="0"/>
                <a:ea typeface="Arial" charset="0"/>
                <a:cs typeface="Arial" charset="0"/>
              </a:rPr>
              <a:t>th</a:t>
            </a:r>
            <a:r>
              <a:rPr lang="en-GB" altLang="x-none" sz="3600" b="1" dirty="0">
                <a:latin typeface="Arial" charset="0"/>
                <a:ea typeface="Arial" charset="0"/>
                <a:cs typeface="Arial" charset="0"/>
              </a:rPr>
              <a:t> amino acid.</a:t>
            </a:r>
          </a:p>
        </p:txBody>
      </p:sp>
      <p:sp>
        <p:nvSpPr>
          <p:cNvPr id="153603" name="Text Box 3"/>
          <p:cNvSpPr txBox="1">
            <a:spLocks noChangeArrowheads="1"/>
          </p:cNvSpPr>
          <p:nvPr/>
        </p:nvSpPr>
        <p:spPr bwMode="auto">
          <a:xfrm>
            <a:off x="0" y="-27384"/>
            <a:ext cx="9144000" cy="707886"/>
          </a:xfrm>
          <a:prstGeom prst="rect">
            <a:avLst/>
          </a:prstGeom>
          <a:solidFill>
            <a:srgbClr val="FFFF00"/>
          </a:solidFill>
          <a:ln>
            <a:noFill/>
          </a:ln>
          <a:effectLst/>
          <a:extLst/>
        </p:spPr>
        <p:txBody>
          <a:bodyPr wrap="square">
            <a:spAutoFit/>
          </a:bodyPr>
          <a:lstStyle/>
          <a:p>
            <a:pPr algn="ctr">
              <a:spcBef>
                <a:spcPct val="50000"/>
              </a:spcBef>
              <a:defRPr/>
            </a:pPr>
            <a:r>
              <a:rPr lang="en-GB" altLang="x-none" sz="4000" b="1" dirty="0">
                <a:solidFill>
                  <a:srgbClr val="0000FF"/>
                </a:solidFill>
                <a:latin typeface="Arial" charset="0"/>
                <a:ea typeface="Arial" charset="0"/>
                <a:cs typeface="Arial" charset="0"/>
              </a:rPr>
              <a:t>Relative adaptiveness of a codon</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Text Box 1026"/>
          <p:cNvSpPr txBox="1">
            <a:spLocks noChangeArrowheads="1"/>
          </p:cNvSpPr>
          <p:nvPr/>
        </p:nvSpPr>
        <p:spPr bwMode="auto">
          <a:xfrm>
            <a:off x="0" y="-27384"/>
            <a:ext cx="9144000" cy="646331"/>
          </a:xfrm>
          <a:prstGeom prst="rect">
            <a:avLst/>
          </a:prstGeom>
          <a:solidFill>
            <a:srgbClr val="FFFF00"/>
          </a:solidFill>
          <a:ln>
            <a:noFill/>
          </a:ln>
          <a:effectLst/>
          <a:extLst/>
        </p:spPr>
        <p:txBody>
          <a:bodyPr wrap="square">
            <a:spAutoFit/>
          </a:bodyPr>
          <a:lstStyle/>
          <a:p>
            <a:pPr algn="ctr">
              <a:spcBef>
                <a:spcPct val="50000"/>
              </a:spcBef>
              <a:defRPr/>
            </a:pPr>
            <a:r>
              <a:rPr lang="en-GB" altLang="x-none" sz="3600" b="1" dirty="0">
                <a:solidFill>
                  <a:srgbClr val="0000FF"/>
                </a:solidFill>
                <a:latin typeface="Arial" charset="0"/>
                <a:ea typeface="Arial" charset="0"/>
                <a:cs typeface="Arial" charset="0"/>
              </a:rPr>
              <a:t>Codon Adaptation Index</a:t>
            </a:r>
          </a:p>
        </p:txBody>
      </p:sp>
      <p:grpSp>
        <p:nvGrpSpPr>
          <p:cNvPr id="90114" name="Group 1032"/>
          <p:cNvGrpSpPr>
            <a:grpSpLocks/>
          </p:cNvGrpSpPr>
          <p:nvPr/>
        </p:nvGrpSpPr>
        <p:grpSpPr bwMode="auto">
          <a:xfrm>
            <a:off x="0" y="990600"/>
            <a:ext cx="9144000" cy="5395913"/>
            <a:chOff x="0" y="624"/>
            <a:chExt cx="5760" cy="3399"/>
          </a:xfrm>
        </p:grpSpPr>
        <p:sp>
          <p:nvSpPr>
            <p:cNvPr id="154627" name="Text Box 1027"/>
            <p:cNvSpPr txBox="1">
              <a:spLocks noChangeArrowheads="1"/>
            </p:cNvSpPr>
            <p:nvPr/>
          </p:nvSpPr>
          <p:spPr bwMode="auto">
            <a:xfrm>
              <a:off x="0" y="624"/>
              <a:ext cx="5760" cy="339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t>The CAI for a gene is calculated as the geometric mean of the RSCU values corresponding to each of the codons used in that gene, divided by the maximum possible CAI for a gene of the same amino acid composition:</a:t>
              </a:r>
            </a:p>
            <a:p>
              <a:pPr>
                <a:spcBef>
                  <a:spcPct val="50000"/>
                </a:spcBef>
                <a:defRPr/>
              </a:pPr>
              <a:endParaRPr lang="en-GB" altLang="x-none" sz="2400" b="1" dirty="0"/>
            </a:p>
            <a:p>
              <a:pPr>
                <a:spcBef>
                  <a:spcPct val="50000"/>
                </a:spcBef>
                <a:defRPr/>
              </a:pPr>
              <a:endParaRPr lang="en-GB" altLang="x-none" sz="2400" b="1" dirty="0"/>
            </a:p>
            <a:p>
              <a:pPr>
                <a:spcBef>
                  <a:spcPct val="50000"/>
                </a:spcBef>
                <a:defRPr/>
              </a:pPr>
              <a:endParaRPr lang="en-GB" altLang="x-none" sz="2400" b="1" dirty="0"/>
            </a:p>
            <a:p>
              <a:pPr>
                <a:spcBef>
                  <a:spcPct val="50000"/>
                </a:spcBef>
                <a:defRPr/>
              </a:pPr>
              <a:endParaRPr lang="en-GB" altLang="x-none" sz="2400" b="1" dirty="0"/>
            </a:p>
            <a:p>
              <a:pPr>
                <a:spcBef>
                  <a:spcPct val="50000"/>
                </a:spcBef>
                <a:defRPr/>
              </a:pPr>
              <a:r>
                <a:rPr lang="en-GB" altLang="x-none" sz="2400" b="1" dirty="0"/>
                <a:t>where </a:t>
              </a:r>
              <a:r>
                <a:rPr lang="en-GB" altLang="x-none" sz="2400" b="1" dirty="0" err="1"/>
                <a:t>RSCU</a:t>
              </a:r>
              <a:r>
                <a:rPr lang="en-GB" altLang="x-none" sz="2400" b="1" baseline="-25000" dirty="0" err="1"/>
                <a:t>k</a:t>
              </a:r>
              <a:r>
                <a:rPr lang="en-GB" altLang="x-none" sz="2400" b="1" dirty="0"/>
                <a:t> is the RSCU value for the k</a:t>
              </a:r>
              <a:r>
                <a:rPr lang="en-GB" altLang="x-none" sz="2400" b="1" baseline="30000" dirty="0"/>
                <a:t>th</a:t>
              </a:r>
              <a:r>
                <a:rPr lang="en-GB" altLang="x-none" sz="2400" b="1" dirty="0"/>
                <a:t> codon in the gene, </a:t>
              </a:r>
              <a:r>
                <a:rPr lang="en-GB" altLang="x-none" sz="2400" b="1" dirty="0" err="1"/>
                <a:t>RSCU</a:t>
              </a:r>
              <a:r>
                <a:rPr lang="en-GB" altLang="x-none" sz="2400" b="1" baseline="-25000" dirty="0" err="1"/>
                <a:t>kmax</a:t>
              </a:r>
              <a:r>
                <a:rPr lang="en-GB" altLang="x-none" sz="2400" b="1" dirty="0"/>
                <a:t> is the maximum RSCU value for the amino acid encoded by the k</a:t>
              </a:r>
              <a:r>
                <a:rPr lang="en-GB" altLang="x-none" sz="2400" b="1" baseline="30000" dirty="0"/>
                <a:t>th</a:t>
              </a:r>
              <a:r>
                <a:rPr lang="en-GB" altLang="x-none" sz="2400" b="1" dirty="0"/>
                <a:t> codon in the gene, and L is the number of codons in the gene.</a:t>
              </a:r>
            </a:p>
          </p:txBody>
        </p:sp>
        <p:sp>
          <p:nvSpPr>
            <p:cNvPr id="154630" name="Rectangle 1030"/>
            <p:cNvSpPr>
              <a:spLocks noChangeArrowheads="1"/>
            </p:cNvSpPr>
            <p:nvPr/>
          </p:nvSpPr>
          <p:spPr bwMode="auto">
            <a:xfrm>
              <a:off x="1008" y="1680"/>
              <a:ext cx="3504" cy="12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GB" altLang="x-none" sz="2400" b="1" dirty="0">
                  <a:solidFill>
                    <a:srgbClr val="0000FF"/>
                  </a:solidFill>
                </a:rPr>
                <a:t>CAI = </a:t>
              </a:r>
              <a:r>
                <a:rPr lang="en-GB" altLang="x-none" sz="2400" b="1" dirty="0" err="1">
                  <a:solidFill>
                    <a:srgbClr val="0000FF"/>
                  </a:solidFill>
                </a:rPr>
                <a:t>CAI</a:t>
              </a:r>
              <a:r>
                <a:rPr lang="en-GB" altLang="x-none" sz="2400" b="1" baseline="-25000" dirty="0" err="1">
                  <a:solidFill>
                    <a:srgbClr val="0000FF"/>
                  </a:solidFill>
                </a:rPr>
                <a:t>obs</a:t>
              </a:r>
              <a:r>
                <a:rPr lang="en-GB" altLang="x-none" sz="2400" b="1" dirty="0">
                  <a:solidFill>
                    <a:srgbClr val="0000FF"/>
                  </a:solidFill>
                </a:rPr>
                <a:t> / </a:t>
              </a:r>
              <a:r>
                <a:rPr lang="en-GB" altLang="x-none" sz="2400" b="1" dirty="0" err="1">
                  <a:solidFill>
                    <a:srgbClr val="0000FF"/>
                  </a:solidFill>
                </a:rPr>
                <a:t>CAI</a:t>
              </a:r>
              <a:r>
                <a:rPr lang="en-GB" altLang="x-none" sz="2400" b="1" baseline="-25000" dirty="0" err="1">
                  <a:solidFill>
                    <a:srgbClr val="0000FF"/>
                  </a:solidFill>
                </a:rPr>
                <a:t>max</a:t>
              </a:r>
              <a:r>
                <a:rPr lang="en-GB" altLang="x-none" sz="2400" b="1" dirty="0"/>
                <a:t> </a:t>
              </a:r>
            </a:p>
            <a:p>
              <a:pPr algn="ctr">
                <a:spcBef>
                  <a:spcPct val="50000"/>
                </a:spcBef>
                <a:defRPr/>
              </a:pPr>
              <a:r>
                <a:rPr lang="en-GB" altLang="x-none" sz="2400" b="1" dirty="0">
                  <a:solidFill>
                    <a:srgbClr val="0000FF"/>
                  </a:solidFill>
                </a:rPr>
                <a:t>where </a:t>
              </a:r>
              <a:r>
                <a:rPr lang="en-GB" altLang="x-none" sz="2400" b="1" dirty="0" err="1">
                  <a:solidFill>
                    <a:srgbClr val="0000FF"/>
                  </a:solidFill>
                </a:rPr>
                <a:t>CAI</a:t>
              </a:r>
              <a:r>
                <a:rPr lang="en-GB" altLang="x-none" sz="2400" b="1" baseline="-25000" dirty="0" err="1">
                  <a:solidFill>
                    <a:srgbClr val="0000FF"/>
                  </a:solidFill>
                </a:rPr>
                <a:t>obs</a:t>
              </a:r>
              <a:r>
                <a:rPr lang="en-GB" altLang="x-none" sz="2400" b="1" dirty="0">
                  <a:solidFill>
                    <a:srgbClr val="0000FF"/>
                  </a:solidFill>
                </a:rPr>
                <a:t> =  (</a:t>
              </a:r>
              <a:r>
                <a:rPr lang="en-GB" altLang="x-none" sz="3200" b="1" dirty="0">
                  <a:solidFill>
                    <a:srgbClr val="0000FF"/>
                  </a:solidFill>
                </a:rPr>
                <a:t>π</a:t>
              </a:r>
              <a:r>
                <a:rPr lang="en-GB" altLang="x-none" sz="2400" b="1" dirty="0" err="1">
                  <a:solidFill>
                    <a:srgbClr val="0000FF"/>
                  </a:solidFill>
                </a:rPr>
                <a:t>RSCU</a:t>
              </a:r>
              <a:r>
                <a:rPr lang="en-GB" altLang="x-none" sz="2400" b="1" baseline="-25000" dirty="0" err="1">
                  <a:solidFill>
                    <a:srgbClr val="0000FF"/>
                  </a:solidFill>
                </a:rPr>
                <a:t>k</a:t>
              </a:r>
              <a:r>
                <a:rPr lang="en-GB" altLang="x-none" sz="2400" b="1" dirty="0">
                  <a:solidFill>
                    <a:srgbClr val="0000FF"/>
                  </a:solidFill>
                </a:rPr>
                <a:t>; </a:t>
              </a:r>
              <a:r>
                <a:rPr lang="en-GB" altLang="x-none" sz="2000" b="1" dirty="0">
                  <a:solidFill>
                    <a:srgbClr val="0000FF"/>
                  </a:solidFill>
                </a:rPr>
                <a:t>k=1,L</a:t>
              </a:r>
              <a:r>
                <a:rPr lang="en-GB" altLang="x-none" sz="2400" b="1" dirty="0">
                  <a:solidFill>
                    <a:srgbClr val="0000FF"/>
                  </a:solidFill>
                </a:rPr>
                <a:t>)</a:t>
              </a:r>
              <a:r>
                <a:rPr lang="en-GB" altLang="x-none" sz="2400" b="1" baseline="30000" dirty="0">
                  <a:solidFill>
                    <a:srgbClr val="0000FF"/>
                  </a:solidFill>
                </a:rPr>
                <a:t>1/L</a:t>
              </a:r>
              <a:r>
                <a:rPr lang="en-GB" altLang="x-none" sz="2400" b="1" dirty="0">
                  <a:solidFill>
                    <a:srgbClr val="0000FF"/>
                  </a:solidFill>
                </a:rPr>
                <a:t> </a:t>
              </a:r>
            </a:p>
            <a:p>
              <a:pPr algn="ctr">
                <a:spcBef>
                  <a:spcPct val="50000"/>
                </a:spcBef>
                <a:defRPr/>
              </a:pPr>
              <a:r>
                <a:rPr lang="en-GB" altLang="x-none" sz="2400" b="1" dirty="0">
                  <a:solidFill>
                    <a:srgbClr val="0000FF"/>
                  </a:solidFill>
                </a:rPr>
                <a:t>           </a:t>
              </a:r>
              <a:r>
                <a:rPr lang="en-GB" altLang="x-none" sz="2400" b="1" dirty="0" err="1">
                  <a:solidFill>
                    <a:srgbClr val="0000FF"/>
                  </a:solidFill>
                </a:rPr>
                <a:t>CAI</a:t>
              </a:r>
              <a:r>
                <a:rPr lang="en-GB" altLang="x-none" sz="2400" b="1" baseline="-25000" dirty="0" err="1">
                  <a:solidFill>
                    <a:srgbClr val="0000FF"/>
                  </a:solidFill>
                </a:rPr>
                <a:t>max</a:t>
              </a:r>
              <a:r>
                <a:rPr lang="en-GB" altLang="x-none" sz="2400" b="1" baseline="-25000" dirty="0">
                  <a:solidFill>
                    <a:srgbClr val="0000FF"/>
                  </a:solidFill>
                </a:rPr>
                <a:t> </a:t>
              </a:r>
              <a:r>
                <a:rPr lang="en-GB" altLang="x-none" sz="2400" b="1" dirty="0">
                  <a:solidFill>
                    <a:srgbClr val="0000FF"/>
                  </a:solidFill>
                </a:rPr>
                <a:t>= (</a:t>
              </a:r>
              <a:r>
                <a:rPr lang="en-GB" altLang="x-none" sz="3200" b="1" dirty="0">
                  <a:solidFill>
                    <a:srgbClr val="0000FF"/>
                  </a:solidFill>
                </a:rPr>
                <a:t>π</a:t>
              </a:r>
              <a:r>
                <a:rPr lang="en-GB" altLang="x-none" sz="2400" b="1" dirty="0" err="1">
                  <a:solidFill>
                    <a:srgbClr val="0000FF"/>
                  </a:solidFill>
                </a:rPr>
                <a:t>RSCU</a:t>
              </a:r>
              <a:r>
                <a:rPr lang="en-GB" altLang="x-none" sz="2400" b="1" baseline="-25000" dirty="0" err="1">
                  <a:solidFill>
                    <a:srgbClr val="0000FF"/>
                  </a:solidFill>
                </a:rPr>
                <a:t>kmax</a:t>
              </a:r>
              <a:r>
                <a:rPr lang="en-GB" altLang="x-none" sz="2400" b="1" dirty="0">
                  <a:solidFill>
                    <a:srgbClr val="0000FF"/>
                  </a:solidFill>
                </a:rPr>
                <a:t>; </a:t>
              </a:r>
              <a:r>
                <a:rPr lang="en-GB" altLang="x-none" sz="2000" b="1" dirty="0">
                  <a:solidFill>
                    <a:srgbClr val="0000FF"/>
                  </a:solidFill>
                </a:rPr>
                <a:t>k=1,L</a:t>
              </a:r>
              <a:r>
                <a:rPr lang="en-GB" altLang="x-none" sz="2400" b="1" dirty="0">
                  <a:solidFill>
                    <a:srgbClr val="0000FF"/>
                  </a:solidFill>
                </a:rPr>
                <a:t>)</a:t>
              </a:r>
              <a:r>
                <a:rPr lang="en-GB" altLang="x-none" sz="2400" b="1" baseline="30000" dirty="0">
                  <a:solidFill>
                    <a:srgbClr val="0000FF"/>
                  </a:solidFill>
                </a:rPr>
                <a:t>1/L</a:t>
              </a:r>
              <a:r>
                <a:rPr lang="en-GB" altLang="x-none" sz="2400" b="1" dirty="0">
                  <a:solidFill>
                    <a:srgbClr val="0000FF"/>
                  </a:solidFill>
                </a:rPr>
                <a:t> </a:t>
              </a:r>
            </a:p>
            <a:p>
              <a:pPr algn="ctr">
                <a:defRPr/>
              </a:pPr>
              <a:endParaRPr lang="en-GB" altLang="x-none" dirty="0">
                <a:solidFill>
                  <a:srgbClr val="00FFFF"/>
                </a:solidFill>
              </a:endParaRP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0" y="1050260"/>
            <a:ext cx="9144000" cy="576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ts val="300"/>
              </a:spcBef>
              <a:defRPr/>
            </a:pPr>
            <a:r>
              <a:rPr lang="en-GB" altLang="x-none" sz="2400" b="1" dirty="0">
                <a:solidFill>
                  <a:srgbClr val="FF0000"/>
                </a:solidFill>
              </a:rPr>
              <a:t>•</a:t>
            </a:r>
            <a:r>
              <a:rPr lang="en-GB" altLang="x-none" sz="2400" b="1" dirty="0"/>
              <a:t> For a pair of homologous codons presenting only one nucleotide difference, the number of synonymous and nonsynonymous substitutions may be obtained by simple counting of silent versus non silent amino acid changes;</a:t>
            </a:r>
          </a:p>
          <a:p>
            <a:pPr algn="just">
              <a:spcBef>
                <a:spcPts val="300"/>
              </a:spcBef>
              <a:defRPr/>
            </a:pPr>
            <a:endParaRPr lang="en-GB" altLang="x-none" sz="900" b="1" dirty="0"/>
          </a:p>
          <a:p>
            <a:pPr algn="just">
              <a:spcBef>
                <a:spcPts val="300"/>
              </a:spcBef>
              <a:defRPr/>
            </a:pPr>
            <a:r>
              <a:rPr lang="en-GB" altLang="x-none" sz="2400" b="1" dirty="0">
                <a:solidFill>
                  <a:srgbClr val="0000FF"/>
                </a:solidFill>
              </a:rPr>
              <a:t>• For a pair of codons presenting more than one nucleotide difference, distinction between synonymous and nonsynonymous substitutions is not easy to calculate and statistical estimation methods are needed;</a:t>
            </a:r>
          </a:p>
          <a:p>
            <a:pPr algn="just">
              <a:spcBef>
                <a:spcPts val="300"/>
              </a:spcBef>
              <a:defRPr/>
            </a:pPr>
            <a:endParaRPr lang="en-GB" altLang="x-none" sz="800" b="1" dirty="0"/>
          </a:p>
          <a:p>
            <a:pPr>
              <a:defRPr/>
            </a:pPr>
            <a:r>
              <a:rPr lang="en-GB" altLang="x-none" sz="2400" b="1" dirty="0">
                <a:solidFill>
                  <a:srgbClr val="FF0000"/>
                </a:solidFill>
              </a:rPr>
              <a:t>•</a:t>
            </a:r>
            <a:r>
              <a:rPr lang="en-GB" altLang="x-none" sz="2400" b="1" dirty="0"/>
              <a:t> For example, when there are 3 nucleotide differences between codons, there are 6 different possible pathways between these codons. In each path there are 3 mutational steps.</a:t>
            </a:r>
          </a:p>
          <a:p>
            <a:pPr>
              <a:defRPr/>
            </a:pPr>
            <a:endParaRPr lang="en-GB" altLang="x-none" sz="800" dirty="0"/>
          </a:p>
          <a:p>
            <a:pPr>
              <a:defRPr/>
            </a:pPr>
            <a:r>
              <a:rPr lang="en-GB" altLang="x-none" sz="2400" b="1" dirty="0">
                <a:solidFill>
                  <a:srgbClr val="FF0000"/>
                </a:solidFill>
              </a:rPr>
              <a:t>• More generally there can be many possible pathways between codons that differ at all three positions sites; each pathway has its own probability.</a:t>
            </a:r>
            <a:endParaRPr lang="en-GB" altLang="x-none" sz="2400" dirty="0"/>
          </a:p>
        </p:txBody>
      </p:sp>
      <p:sp>
        <p:nvSpPr>
          <p:cNvPr id="92162" name="Rectangle 3"/>
          <p:cNvSpPr>
            <a:spLocks noChangeArrowheads="1"/>
          </p:cNvSpPr>
          <p:nvPr/>
        </p:nvSpPr>
        <p:spPr bwMode="auto">
          <a:xfrm>
            <a:off x="-36513" y="-26988"/>
            <a:ext cx="9180513"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800" b="1" dirty="0">
                <a:solidFill>
                  <a:srgbClr val="0000FF"/>
                </a:solidFill>
                <a:latin typeface="Arial" charset="0"/>
                <a:ea typeface="Arial" charset="0"/>
                <a:cs typeface="Arial" charset="0"/>
              </a:rPr>
              <a:t>Estimating </a:t>
            </a:r>
            <a:r>
              <a:rPr lang="en-GB" altLang="x-none" b="1" dirty="0">
                <a:solidFill>
                  <a:srgbClr val="0000FF"/>
                </a:solidFill>
                <a:latin typeface="Arial" charset="0"/>
                <a:ea typeface="Arial" charset="0"/>
                <a:cs typeface="Arial" charset="0"/>
              </a:rPr>
              <a:t>synonymous</a:t>
            </a:r>
            <a:r>
              <a:rPr lang="en-GB" altLang="x-none" sz="2800" b="1" dirty="0">
                <a:solidFill>
                  <a:srgbClr val="0000FF"/>
                </a:solidFill>
                <a:latin typeface="Arial" charset="0"/>
                <a:ea typeface="Arial" charset="0"/>
                <a:cs typeface="Arial" charset="0"/>
              </a:rPr>
              <a:t> and nonsynonymous differences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0" y="1066800"/>
            <a:ext cx="91440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Observed nucleotide differences between 2 homologous sequences are classified into 4 categories: </a:t>
            </a:r>
            <a:r>
              <a:rPr lang="en-GB" altLang="x-none" sz="2400" b="1">
                <a:solidFill>
                  <a:srgbClr val="FF0000"/>
                </a:solidFill>
              </a:rPr>
              <a:t>synonymous transitions</a:t>
            </a:r>
            <a:r>
              <a:rPr lang="en-GB" altLang="x-none" sz="2400" b="1"/>
              <a:t>, </a:t>
            </a:r>
            <a:r>
              <a:rPr lang="en-GB" altLang="x-none" sz="2400" b="1">
                <a:solidFill>
                  <a:srgbClr val="FF0000"/>
                </a:solidFill>
              </a:rPr>
              <a:t>synonymous transversions</a:t>
            </a:r>
            <a:r>
              <a:rPr lang="en-GB" altLang="x-none" sz="2400" b="1"/>
              <a:t>, </a:t>
            </a:r>
            <a:r>
              <a:rPr lang="en-GB" altLang="x-none" sz="2400" b="1">
                <a:solidFill>
                  <a:srgbClr val="FF0000"/>
                </a:solidFill>
              </a:rPr>
              <a:t>nonsynonymous transitions</a:t>
            </a:r>
            <a:r>
              <a:rPr lang="en-GB" altLang="x-none" sz="2400" b="1"/>
              <a:t> and </a:t>
            </a:r>
            <a:r>
              <a:rPr lang="en-GB" altLang="x-none" sz="2400" b="1">
                <a:solidFill>
                  <a:srgbClr val="FF0000"/>
                </a:solidFill>
              </a:rPr>
              <a:t>nonsynonymous transversions</a:t>
            </a:r>
            <a:r>
              <a:rPr lang="en-GB" altLang="x-none" sz="2400" b="1"/>
              <a:t>.</a:t>
            </a:r>
          </a:p>
          <a:p>
            <a:pPr>
              <a:spcBef>
                <a:spcPct val="50000"/>
              </a:spcBef>
              <a:defRPr/>
            </a:pPr>
            <a:r>
              <a:rPr lang="en-GB" altLang="x-none" sz="2400" b="1">
                <a:solidFill>
                  <a:srgbClr val="FF0000"/>
                </a:solidFill>
              </a:rPr>
              <a:t>•</a:t>
            </a:r>
            <a:r>
              <a:rPr lang="en-GB" altLang="x-none" sz="2400" b="1"/>
              <a:t> When the 2 compared codons differ at one position, the classification is obvious.</a:t>
            </a:r>
          </a:p>
          <a:p>
            <a:pPr>
              <a:spcBef>
                <a:spcPct val="50000"/>
              </a:spcBef>
              <a:defRPr/>
            </a:pPr>
            <a:r>
              <a:rPr lang="en-GB" altLang="x-none" sz="2400" b="1">
                <a:solidFill>
                  <a:srgbClr val="FF0000"/>
                </a:solidFill>
              </a:rPr>
              <a:t>•</a:t>
            </a:r>
            <a:r>
              <a:rPr lang="en-GB" altLang="x-none" sz="2400" b="1"/>
              <a:t> When they differ at 2 or 3 positions, there will be 2 of 6 parsimonious pathways along which one codon could change into the other, and all of them should be considered.</a:t>
            </a:r>
          </a:p>
        </p:txBody>
      </p:sp>
      <p:sp>
        <p:nvSpPr>
          <p:cNvPr id="58372" name="Text Box 4"/>
          <p:cNvSpPr txBox="1">
            <a:spLocks noChangeArrowheads="1"/>
          </p:cNvSpPr>
          <p:nvPr/>
        </p:nvSpPr>
        <p:spPr bwMode="auto">
          <a:xfrm>
            <a:off x="0" y="5181600"/>
            <a:ext cx="9067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Since different pathways may involve different numbers of synonymous and nonsynonymous changes, they should be weighted differently.</a:t>
            </a:r>
            <a:endParaRPr lang="en-GB" altLang="x-none"/>
          </a:p>
        </p:txBody>
      </p:sp>
      <p:sp>
        <p:nvSpPr>
          <p:cNvPr id="94211" name="Rectangle 3"/>
          <p:cNvSpPr>
            <a:spLocks noChangeArrowheads="1"/>
          </p:cNvSpPr>
          <p:nvPr/>
        </p:nvSpPr>
        <p:spPr bwMode="auto">
          <a:xfrm>
            <a:off x="-36513" y="-26988"/>
            <a:ext cx="9180513" cy="10772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dirty="0">
                <a:solidFill>
                  <a:srgbClr val="0000FF"/>
                </a:solidFill>
                <a:latin typeface="Arial" charset="0"/>
                <a:ea typeface="Arial" charset="0"/>
                <a:cs typeface="Arial" charset="0"/>
              </a:rPr>
              <a:t>Estimating synonymous and nonsynonymous differences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1026"/>
          <p:cNvGrpSpPr>
            <a:grpSpLocks/>
          </p:cNvGrpSpPr>
          <p:nvPr/>
        </p:nvGrpSpPr>
        <p:grpSpPr bwMode="auto">
          <a:xfrm>
            <a:off x="5334000" y="533400"/>
            <a:ext cx="3733800" cy="1768475"/>
            <a:chOff x="192" y="336"/>
            <a:chExt cx="2352" cy="1114"/>
          </a:xfrm>
        </p:grpSpPr>
        <p:sp>
          <p:nvSpPr>
            <p:cNvPr id="158723" name="Text Box 1027"/>
            <p:cNvSpPr txBox="1">
              <a:spLocks noChangeArrowheads="1"/>
            </p:cNvSpPr>
            <p:nvPr/>
          </p:nvSpPr>
          <p:spPr bwMode="auto">
            <a:xfrm>
              <a:off x="192" y="567"/>
              <a:ext cx="2352"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latin typeface="Courier" charset="0"/>
                </a:rPr>
                <a:t>SEQ.1  GA</a:t>
              </a:r>
              <a:r>
                <a:rPr lang="en-GB" altLang="x-none" sz="2400" b="1">
                  <a:solidFill>
                    <a:srgbClr val="FF0000"/>
                  </a:solidFill>
                  <a:latin typeface="Courier" charset="0"/>
                </a:rPr>
                <a:t>A</a:t>
              </a:r>
              <a:r>
                <a:rPr lang="en-GB" altLang="x-none" sz="2400" b="1">
                  <a:latin typeface="Courier" charset="0"/>
                </a:rPr>
                <a:t> GT</a:t>
              </a:r>
              <a:r>
                <a:rPr lang="en-GB" altLang="x-none" sz="2400" b="1">
                  <a:solidFill>
                    <a:srgbClr val="FF0000"/>
                  </a:solidFill>
                  <a:latin typeface="Courier" charset="0"/>
                </a:rPr>
                <a:t>T</a:t>
              </a:r>
              <a:r>
                <a:rPr lang="en-GB" altLang="x-none" sz="2400" b="1">
                  <a:latin typeface="Courier" charset="0"/>
                </a:rPr>
                <a:t> </a:t>
              </a:r>
              <a:r>
                <a:rPr lang="en-GB" altLang="x-none" sz="2400" b="1">
                  <a:solidFill>
                    <a:srgbClr val="FF0000"/>
                  </a:solidFill>
                  <a:latin typeface="Courier" charset="0"/>
                </a:rPr>
                <a:t>T</a:t>
              </a:r>
              <a:r>
                <a:rPr lang="en-GB" altLang="x-none" sz="2400" b="1">
                  <a:latin typeface="Courier" charset="0"/>
                </a:rPr>
                <a:t>T</a:t>
              </a:r>
              <a:r>
                <a:rPr lang="en-GB" altLang="x-none" sz="2400" b="1">
                  <a:solidFill>
                    <a:srgbClr val="FF0000"/>
                  </a:solidFill>
                  <a:latin typeface="Courier" charset="0"/>
                </a:rPr>
                <a:t>T</a:t>
              </a:r>
              <a:endParaRPr lang="en-GB" altLang="x-none" sz="2400" b="1">
                <a:latin typeface="Courier" charset="0"/>
              </a:endParaRPr>
            </a:p>
            <a:p>
              <a:pPr>
                <a:spcBef>
                  <a:spcPct val="50000"/>
                </a:spcBef>
                <a:defRPr/>
              </a:pPr>
              <a:r>
                <a:rPr lang="en-GB" altLang="x-none" sz="2400" b="1">
                  <a:latin typeface="Courier" charset="0"/>
                </a:rPr>
                <a:t>SEQ.2  GA</a:t>
              </a:r>
              <a:r>
                <a:rPr lang="en-GB" altLang="x-none" sz="2400" b="1">
                  <a:solidFill>
                    <a:srgbClr val="FF0000"/>
                  </a:solidFill>
                  <a:latin typeface="Courier" charset="0"/>
                </a:rPr>
                <a:t>C</a:t>
              </a:r>
              <a:r>
                <a:rPr lang="en-GB" altLang="x-none" sz="2400" b="1">
                  <a:latin typeface="Courier" charset="0"/>
                </a:rPr>
                <a:t> GT</a:t>
              </a:r>
              <a:r>
                <a:rPr lang="en-GB" altLang="x-none" sz="2400" b="1">
                  <a:solidFill>
                    <a:srgbClr val="FF0000"/>
                  </a:solidFill>
                  <a:latin typeface="Courier" charset="0"/>
                </a:rPr>
                <a:t>C</a:t>
              </a:r>
              <a:r>
                <a:rPr lang="en-GB" altLang="x-none" sz="2400" b="1">
                  <a:latin typeface="Courier" charset="0"/>
                </a:rPr>
                <a:t> </a:t>
              </a:r>
              <a:r>
                <a:rPr lang="en-GB" altLang="x-none" sz="2400" b="1">
                  <a:solidFill>
                    <a:srgbClr val="FF0000"/>
                  </a:solidFill>
                  <a:latin typeface="Courier" charset="0"/>
                </a:rPr>
                <a:t>G</a:t>
              </a:r>
              <a:r>
                <a:rPr lang="en-GB" altLang="x-none" sz="2400" b="1">
                  <a:latin typeface="Courier" charset="0"/>
                </a:rPr>
                <a:t>T</a:t>
              </a:r>
              <a:r>
                <a:rPr lang="en-GB" altLang="x-none" sz="2400" b="1">
                  <a:solidFill>
                    <a:srgbClr val="FF0000"/>
                  </a:solidFill>
                  <a:latin typeface="Courier" charset="0"/>
                </a:rPr>
                <a:t>A</a:t>
              </a:r>
              <a:endParaRPr lang="en-GB" altLang="x-none" sz="1800" b="1">
                <a:latin typeface="Courier" charset="0"/>
              </a:endParaRPr>
            </a:p>
          </p:txBody>
        </p:sp>
        <p:sp>
          <p:nvSpPr>
            <p:cNvPr id="158724" name="Text Box 1028"/>
            <p:cNvSpPr txBox="1">
              <a:spLocks noChangeArrowheads="1"/>
            </p:cNvSpPr>
            <p:nvPr/>
          </p:nvSpPr>
          <p:spPr bwMode="auto">
            <a:xfrm>
              <a:off x="864" y="336"/>
              <a:ext cx="15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t>       </a:t>
              </a:r>
              <a:r>
                <a:rPr lang="en-GB" altLang="x-none" sz="2000" b="1">
                  <a:solidFill>
                    <a:srgbClr val="800080"/>
                  </a:solidFill>
                  <a:latin typeface="Courier" charset="0"/>
                </a:rPr>
                <a:t>Glu</a:t>
              </a:r>
              <a:r>
                <a:rPr lang="en-GB" altLang="x-none" sz="2000" b="1">
                  <a:latin typeface="Courier" charset="0"/>
                </a:rPr>
                <a:t>  </a:t>
              </a:r>
              <a:r>
                <a:rPr lang="en-GB" altLang="x-none" sz="2000" b="1">
                  <a:solidFill>
                    <a:srgbClr val="FF0000"/>
                  </a:solidFill>
                  <a:latin typeface="Courier" charset="0"/>
                </a:rPr>
                <a:t>Val </a:t>
              </a:r>
              <a:r>
                <a:rPr lang="en-GB" altLang="x-none" sz="2000" b="1">
                  <a:latin typeface="Courier" charset="0"/>
                </a:rPr>
                <a:t> </a:t>
              </a:r>
              <a:r>
                <a:rPr lang="en-GB" altLang="x-none" sz="2000" b="1">
                  <a:solidFill>
                    <a:srgbClr val="0000FF"/>
                  </a:solidFill>
                  <a:latin typeface="Courier" charset="0"/>
                </a:rPr>
                <a:t>Phe</a:t>
              </a:r>
              <a:endParaRPr lang="en-GB" altLang="x-none" sz="2400" b="1">
                <a:latin typeface="Courier" charset="0"/>
              </a:endParaRPr>
            </a:p>
          </p:txBody>
        </p:sp>
        <p:sp>
          <p:nvSpPr>
            <p:cNvPr id="158725" name="Text Box 1029"/>
            <p:cNvSpPr txBox="1">
              <a:spLocks noChangeArrowheads="1"/>
            </p:cNvSpPr>
            <p:nvPr/>
          </p:nvSpPr>
          <p:spPr bwMode="auto">
            <a:xfrm>
              <a:off x="1008" y="1200"/>
              <a:ext cx="14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FF00"/>
                  </a:solidFill>
                  <a:latin typeface="Courier" charset="0"/>
                </a:rPr>
                <a:t> Asp</a:t>
              </a:r>
              <a:r>
                <a:rPr lang="en-GB" altLang="x-none" sz="2000" b="1">
                  <a:latin typeface="Courier" charset="0"/>
                </a:rPr>
                <a:t>  </a:t>
              </a:r>
              <a:r>
                <a:rPr lang="en-GB" altLang="x-none" sz="2000" b="1">
                  <a:solidFill>
                    <a:srgbClr val="FF0000"/>
                  </a:solidFill>
                  <a:latin typeface="Courier" charset="0"/>
                </a:rPr>
                <a:t>Val Val</a:t>
              </a:r>
              <a:endParaRPr lang="en-GB" altLang="x-none" sz="2400" b="1">
                <a:latin typeface="Courier" charset="0"/>
              </a:endParaRPr>
            </a:p>
          </p:txBody>
        </p:sp>
      </p:grpSp>
      <p:sp>
        <p:nvSpPr>
          <p:cNvPr id="158726" name="Text Box 1030"/>
          <p:cNvSpPr txBox="1">
            <a:spLocks noChangeArrowheads="1"/>
          </p:cNvSpPr>
          <p:nvPr/>
        </p:nvSpPr>
        <p:spPr bwMode="auto">
          <a:xfrm>
            <a:off x="0" y="2590800"/>
            <a:ext cx="9144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Codon 1: GA</a:t>
            </a:r>
            <a:r>
              <a:rPr lang="en-GB" altLang="x-none" sz="2400" b="1">
                <a:solidFill>
                  <a:srgbClr val="FF0000"/>
                </a:solidFill>
              </a:rPr>
              <a:t>A</a:t>
            </a:r>
            <a:r>
              <a:rPr lang="en-GB" altLang="x-none" sz="2400" b="1"/>
              <a:t> --&gt; GA</a:t>
            </a:r>
            <a:r>
              <a:rPr lang="en-GB" altLang="x-none" sz="2400" b="1">
                <a:solidFill>
                  <a:srgbClr val="FF0000"/>
                </a:solidFill>
              </a:rPr>
              <a:t>C</a:t>
            </a:r>
            <a:r>
              <a:rPr lang="en-GB" altLang="x-none" sz="2400" b="1"/>
              <a:t> ;1 nuc. diff., 1 </a:t>
            </a:r>
            <a:r>
              <a:rPr lang="en-GB" altLang="x-none" sz="2400" b="1">
                <a:solidFill>
                  <a:srgbClr val="FF0000"/>
                </a:solidFill>
              </a:rPr>
              <a:t>nonsynonymous</a:t>
            </a:r>
            <a:r>
              <a:rPr lang="en-GB" altLang="x-none" sz="2400" b="1"/>
              <a:t> difference;</a:t>
            </a:r>
          </a:p>
          <a:p>
            <a:pPr>
              <a:spcBef>
                <a:spcPct val="50000"/>
              </a:spcBef>
              <a:defRPr/>
            </a:pPr>
            <a:r>
              <a:rPr lang="en-GB" altLang="x-none" sz="2400" b="1">
                <a:solidFill>
                  <a:srgbClr val="FF0000"/>
                </a:solidFill>
              </a:rPr>
              <a:t>•</a:t>
            </a:r>
            <a:r>
              <a:rPr lang="en-GB" altLang="x-none" sz="2400" b="1"/>
              <a:t>Codon 2: GT</a:t>
            </a:r>
            <a:r>
              <a:rPr lang="en-GB" altLang="x-none" sz="2400" b="1">
                <a:solidFill>
                  <a:srgbClr val="FF0000"/>
                </a:solidFill>
              </a:rPr>
              <a:t>T</a:t>
            </a:r>
            <a:r>
              <a:rPr lang="en-GB" altLang="x-none" sz="2400" b="1"/>
              <a:t> --&gt; GT</a:t>
            </a:r>
            <a:r>
              <a:rPr lang="en-GB" altLang="x-none" sz="2400" b="1">
                <a:solidFill>
                  <a:srgbClr val="FF0000"/>
                </a:solidFill>
              </a:rPr>
              <a:t>C</a:t>
            </a:r>
            <a:r>
              <a:rPr lang="en-GB" altLang="x-none" sz="2400" b="1"/>
              <a:t> ;1 nuc. diff., 1 </a:t>
            </a:r>
            <a:r>
              <a:rPr lang="en-GB" altLang="x-none" sz="2400" b="1">
                <a:solidFill>
                  <a:srgbClr val="FF0000"/>
                </a:solidFill>
              </a:rPr>
              <a:t>synonymous</a:t>
            </a:r>
            <a:r>
              <a:rPr lang="en-GB" altLang="x-none" sz="2400" b="1"/>
              <a:t> difference;</a:t>
            </a:r>
          </a:p>
          <a:p>
            <a:pPr>
              <a:spcBef>
                <a:spcPct val="50000"/>
              </a:spcBef>
              <a:defRPr/>
            </a:pPr>
            <a:r>
              <a:rPr lang="en-GB" altLang="x-none" sz="2400" b="1">
                <a:solidFill>
                  <a:srgbClr val="FF0000"/>
                </a:solidFill>
              </a:rPr>
              <a:t>•</a:t>
            </a:r>
            <a:r>
              <a:rPr lang="en-GB" altLang="x-none" sz="2400" b="1"/>
              <a:t>Codon 3: counting is less straightforward:</a:t>
            </a:r>
            <a:endParaRPr lang="en-GB" altLang="x-none" sz="2400"/>
          </a:p>
        </p:txBody>
      </p:sp>
      <p:grpSp>
        <p:nvGrpSpPr>
          <p:cNvPr id="96259" name="Group 1031"/>
          <p:cNvGrpSpPr>
            <a:grpSpLocks/>
          </p:cNvGrpSpPr>
          <p:nvPr/>
        </p:nvGrpSpPr>
        <p:grpSpPr bwMode="auto">
          <a:xfrm>
            <a:off x="152400" y="4267200"/>
            <a:ext cx="6019800" cy="2362200"/>
            <a:chOff x="960" y="2448"/>
            <a:chExt cx="3792" cy="1488"/>
          </a:xfrm>
        </p:grpSpPr>
        <p:sp>
          <p:nvSpPr>
            <p:cNvPr id="158728" name="Text Box 1032"/>
            <p:cNvSpPr txBox="1">
              <a:spLocks noChangeArrowheads="1"/>
            </p:cNvSpPr>
            <p:nvPr/>
          </p:nvSpPr>
          <p:spPr bwMode="auto">
            <a:xfrm>
              <a:off x="2208" y="244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0000FF"/>
                  </a:solidFill>
                </a:rPr>
                <a:t>TTT(F:Phe)</a:t>
              </a:r>
              <a:endParaRPr lang="en-GB" altLang="x-none" sz="2400"/>
            </a:p>
          </p:txBody>
        </p:sp>
        <p:sp>
          <p:nvSpPr>
            <p:cNvPr id="158729" name="Text Box 1033"/>
            <p:cNvSpPr txBox="1">
              <a:spLocks noChangeArrowheads="1"/>
            </p:cNvSpPr>
            <p:nvPr/>
          </p:nvSpPr>
          <p:spPr bwMode="auto">
            <a:xfrm>
              <a:off x="960" y="3072"/>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FF0000"/>
                  </a:solidFill>
                </a:rPr>
                <a:t>G</a:t>
              </a:r>
              <a:r>
                <a:rPr lang="en-GB" altLang="x-none" sz="2400"/>
                <a:t>TT(V:Val)</a:t>
              </a:r>
            </a:p>
          </p:txBody>
        </p:sp>
        <p:sp>
          <p:nvSpPr>
            <p:cNvPr id="158730" name="Text Box 1034"/>
            <p:cNvSpPr txBox="1">
              <a:spLocks noChangeArrowheads="1"/>
            </p:cNvSpPr>
            <p:nvPr/>
          </p:nvSpPr>
          <p:spPr bwMode="auto">
            <a:xfrm>
              <a:off x="3600" y="2976"/>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t>TT</a:t>
              </a:r>
              <a:r>
                <a:rPr lang="en-GB" altLang="x-none" sz="2400">
                  <a:solidFill>
                    <a:srgbClr val="FF0000"/>
                  </a:solidFill>
                </a:rPr>
                <a:t>A</a:t>
              </a:r>
              <a:r>
                <a:rPr lang="en-GB" altLang="x-none" sz="2400"/>
                <a:t>(L:Leu)</a:t>
              </a:r>
            </a:p>
          </p:txBody>
        </p:sp>
        <p:sp>
          <p:nvSpPr>
            <p:cNvPr id="158731" name="Text Box 1035"/>
            <p:cNvSpPr txBox="1">
              <a:spLocks noChangeArrowheads="1"/>
            </p:cNvSpPr>
            <p:nvPr/>
          </p:nvSpPr>
          <p:spPr bwMode="auto">
            <a:xfrm>
              <a:off x="2256" y="364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FF0000"/>
                  </a:solidFill>
                </a:rPr>
                <a:t>GTA(V:Val)</a:t>
              </a:r>
            </a:p>
          </p:txBody>
        </p:sp>
        <p:sp>
          <p:nvSpPr>
            <p:cNvPr id="158732" name="Line 1036"/>
            <p:cNvSpPr>
              <a:spLocks noChangeShapeType="1"/>
            </p:cNvSpPr>
            <p:nvPr/>
          </p:nvSpPr>
          <p:spPr bwMode="auto">
            <a:xfrm flipH="1">
              <a:off x="1632" y="2640"/>
              <a:ext cx="528" cy="38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8733" name="Line 1037"/>
            <p:cNvSpPr>
              <a:spLocks noChangeShapeType="1"/>
            </p:cNvSpPr>
            <p:nvPr/>
          </p:nvSpPr>
          <p:spPr bwMode="auto">
            <a:xfrm>
              <a:off x="1632" y="3360"/>
              <a:ext cx="624" cy="38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8734" name="Line 1038"/>
            <p:cNvSpPr>
              <a:spLocks noChangeShapeType="1"/>
            </p:cNvSpPr>
            <p:nvPr/>
          </p:nvSpPr>
          <p:spPr bwMode="auto">
            <a:xfrm>
              <a:off x="3264" y="2592"/>
              <a:ext cx="768" cy="38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8735" name="Line 1039"/>
            <p:cNvSpPr>
              <a:spLocks noChangeShapeType="1"/>
            </p:cNvSpPr>
            <p:nvPr/>
          </p:nvSpPr>
          <p:spPr bwMode="auto">
            <a:xfrm flipH="1">
              <a:off x="3360" y="3264"/>
              <a:ext cx="816" cy="4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8736" name="Text Box 1040"/>
            <p:cNvSpPr txBox="1">
              <a:spLocks noChangeArrowheads="1"/>
            </p:cNvSpPr>
            <p:nvPr/>
          </p:nvSpPr>
          <p:spPr bwMode="auto">
            <a:xfrm>
              <a:off x="1680" y="25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1</a:t>
              </a:r>
            </a:p>
          </p:txBody>
        </p:sp>
        <p:sp>
          <p:nvSpPr>
            <p:cNvPr id="158737" name="Text Box 1041"/>
            <p:cNvSpPr txBox="1">
              <a:spLocks noChangeArrowheads="1"/>
            </p:cNvSpPr>
            <p:nvPr/>
          </p:nvSpPr>
          <p:spPr bwMode="auto">
            <a:xfrm>
              <a:off x="3600" y="249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2</a:t>
              </a:r>
            </a:p>
          </p:txBody>
        </p:sp>
      </p:grpSp>
      <p:sp>
        <p:nvSpPr>
          <p:cNvPr id="158738" name="Text Box 1042"/>
          <p:cNvSpPr txBox="1">
            <a:spLocks noChangeArrowheads="1"/>
          </p:cNvSpPr>
          <p:nvPr/>
        </p:nvSpPr>
        <p:spPr bwMode="auto">
          <a:xfrm>
            <a:off x="6172200" y="3886200"/>
            <a:ext cx="2819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altLang="x-none" sz="2400" b="1">
                <a:solidFill>
                  <a:srgbClr val="FF0000"/>
                </a:solidFill>
              </a:rPr>
              <a:t>Path 1</a:t>
            </a:r>
            <a:r>
              <a:rPr lang="fr-FR" altLang="x-none" sz="2400" b="1"/>
              <a:t> : implies 1 </a:t>
            </a:r>
            <a:r>
              <a:rPr lang="fr-FR" altLang="x-none" sz="2400" b="1">
                <a:solidFill>
                  <a:srgbClr val="FF0000"/>
                </a:solidFill>
              </a:rPr>
              <a:t>non-synonymous</a:t>
            </a:r>
            <a:r>
              <a:rPr lang="fr-FR" altLang="x-none" sz="2400" b="1"/>
              <a:t> and 1 synonymous substitutions;</a:t>
            </a:r>
          </a:p>
          <a:p>
            <a:pPr>
              <a:defRPr/>
            </a:pPr>
            <a:r>
              <a:rPr lang="fr-FR" altLang="x-none" sz="2400" b="1">
                <a:solidFill>
                  <a:srgbClr val="FF0000"/>
                </a:solidFill>
              </a:rPr>
              <a:t>Path 2</a:t>
            </a:r>
            <a:r>
              <a:rPr lang="fr-FR" altLang="x-none" sz="2400" b="1"/>
              <a:t> : implies 2 </a:t>
            </a:r>
            <a:r>
              <a:rPr lang="fr-FR" altLang="x-none" sz="2400" b="1">
                <a:solidFill>
                  <a:srgbClr val="FF0000"/>
                </a:solidFill>
              </a:rPr>
              <a:t>non synonymous</a:t>
            </a:r>
            <a:r>
              <a:rPr lang="fr-FR" altLang="x-none" sz="2400" b="1"/>
              <a:t> substitutions;</a:t>
            </a:r>
            <a:endParaRPr lang="en-GB" altLang="x-none" b="1"/>
          </a:p>
        </p:txBody>
      </p:sp>
      <p:sp>
        <p:nvSpPr>
          <p:cNvPr id="158739" name="Text Box 1043"/>
          <p:cNvSpPr txBox="1">
            <a:spLocks noChangeArrowheads="1"/>
          </p:cNvSpPr>
          <p:nvPr/>
        </p:nvSpPr>
        <p:spPr bwMode="auto">
          <a:xfrm>
            <a:off x="0" y="44624"/>
            <a:ext cx="6400800" cy="523220"/>
          </a:xfrm>
          <a:prstGeom prst="rect">
            <a:avLst/>
          </a:prstGeom>
          <a:solidFill>
            <a:srgbClr val="FFFF00"/>
          </a:solidFill>
          <a:ln>
            <a:noFill/>
          </a:ln>
          <a:effectLst/>
          <a:extLst/>
        </p:spPr>
        <p:txBody>
          <a:bodyPr wrap="square">
            <a:spAutoFit/>
          </a:bodyPr>
          <a:lstStyle/>
          <a:p>
            <a:pPr>
              <a:spcBef>
                <a:spcPct val="50000"/>
              </a:spcBef>
              <a:defRPr/>
            </a:pPr>
            <a:r>
              <a:rPr lang="en-GB" altLang="x-none" sz="2800" b="1" dirty="0">
                <a:solidFill>
                  <a:srgbClr val="0000FF"/>
                </a:solidFill>
                <a:latin typeface="Arial" charset="0"/>
                <a:ea typeface="Arial" charset="0"/>
                <a:cs typeface="Arial" charset="0"/>
              </a:rPr>
              <a:t>Example: 2 homologous sequences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2"/>
          <p:cNvSpPr txBox="1">
            <a:spLocks noChangeArrowheads="1"/>
          </p:cNvSpPr>
          <p:nvPr/>
        </p:nvSpPr>
        <p:spPr bwMode="auto">
          <a:xfrm>
            <a:off x="0" y="-26988"/>
            <a:ext cx="9144000" cy="10772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dirty="0">
                <a:solidFill>
                  <a:srgbClr val="0000FF"/>
                </a:solidFill>
                <a:latin typeface="Arial" charset="0"/>
                <a:ea typeface="Arial" charset="0"/>
                <a:cs typeface="Arial" charset="0"/>
              </a:rPr>
              <a:t>Evolutionary Distance estimation between 2 sequences</a:t>
            </a:r>
            <a:endParaRPr lang="en-GB" altLang="x-none" dirty="0">
              <a:solidFill>
                <a:srgbClr val="0000FF"/>
              </a:solidFill>
              <a:latin typeface="Arial" charset="0"/>
              <a:ea typeface="Arial" charset="0"/>
              <a:cs typeface="Arial" charset="0"/>
            </a:endParaRPr>
          </a:p>
        </p:txBody>
      </p:sp>
      <p:sp>
        <p:nvSpPr>
          <p:cNvPr id="54280" name="Text Box 8"/>
          <p:cNvSpPr txBox="1">
            <a:spLocks noChangeArrowheads="1"/>
          </p:cNvSpPr>
          <p:nvPr/>
        </p:nvSpPr>
        <p:spPr bwMode="auto">
          <a:xfrm>
            <a:off x="76200" y="1066800"/>
            <a:ext cx="8915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The simplest problem is the estimation of the number of synonymous (</a:t>
            </a:r>
            <a:r>
              <a:rPr lang="en-GB" altLang="x-none" sz="2400" b="1">
                <a:solidFill>
                  <a:srgbClr val="FF0000"/>
                </a:solidFill>
              </a:rPr>
              <a:t>d</a:t>
            </a:r>
            <a:r>
              <a:rPr lang="en-GB" altLang="x-none" sz="2400" b="1" baseline="-25000">
                <a:solidFill>
                  <a:srgbClr val="FF0000"/>
                </a:solidFill>
              </a:rPr>
              <a:t>S</a:t>
            </a:r>
            <a:r>
              <a:rPr lang="en-GB" altLang="x-none" sz="2400" b="1"/>
              <a:t>) and nonsynonymous (</a:t>
            </a:r>
            <a:r>
              <a:rPr lang="en-GB" altLang="x-none" sz="2400" b="1">
                <a:solidFill>
                  <a:srgbClr val="FF0000"/>
                </a:solidFill>
              </a:rPr>
              <a:t>d</a:t>
            </a:r>
            <a:r>
              <a:rPr lang="en-GB" altLang="x-none" sz="2400" b="1" baseline="-25000">
                <a:solidFill>
                  <a:srgbClr val="FF0000"/>
                </a:solidFill>
              </a:rPr>
              <a:t>N</a:t>
            </a:r>
            <a:r>
              <a:rPr lang="en-GB" altLang="x-none" sz="2400" b="1"/>
              <a:t>) substitutions per site between 2 sequences:</a:t>
            </a:r>
            <a:endParaRPr lang="en-GB" altLang="x-none" sz="2000" b="1"/>
          </a:p>
        </p:txBody>
      </p:sp>
      <p:sp>
        <p:nvSpPr>
          <p:cNvPr id="54281" name="Text Box 9"/>
          <p:cNvSpPr txBox="1">
            <a:spLocks noChangeArrowheads="1"/>
          </p:cNvSpPr>
          <p:nvPr/>
        </p:nvSpPr>
        <p:spPr bwMode="auto">
          <a:xfrm>
            <a:off x="0" y="2452688"/>
            <a:ext cx="91440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828800" indent="-457200">
              <a:defRPr sz="2400">
                <a:solidFill>
                  <a:schemeClr val="tx1"/>
                </a:solidFill>
                <a:latin typeface="Times" charset="0"/>
              </a:defRPr>
            </a:lvl4pPr>
            <a:lvl5pPr marL="2286000" indent="-457200">
              <a:defRPr sz="2400">
                <a:solidFill>
                  <a:schemeClr val="tx1"/>
                </a:solidFill>
                <a:latin typeface="Times" charset="0"/>
              </a:defRPr>
            </a:lvl5pPr>
            <a:lvl6pPr marL="2743200" indent="-457200" eaLnBrk="0" fontAlgn="base" hangingPunct="0">
              <a:spcBef>
                <a:spcPct val="0"/>
              </a:spcBef>
              <a:spcAft>
                <a:spcPct val="0"/>
              </a:spcAft>
              <a:defRPr sz="2400">
                <a:solidFill>
                  <a:schemeClr val="tx1"/>
                </a:solidFill>
                <a:latin typeface="Times" charset="0"/>
              </a:defRPr>
            </a:lvl6pPr>
            <a:lvl7pPr marL="3200400" indent="-457200" eaLnBrk="0" fontAlgn="base" hangingPunct="0">
              <a:spcBef>
                <a:spcPct val="0"/>
              </a:spcBef>
              <a:spcAft>
                <a:spcPct val="0"/>
              </a:spcAft>
              <a:defRPr sz="2400">
                <a:solidFill>
                  <a:schemeClr val="tx1"/>
                </a:solidFill>
                <a:latin typeface="Times" charset="0"/>
              </a:defRPr>
            </a:lvl7pPr>
            <a:lvl8pPr marL="3657600" indent="-457200" eaLnBrk="0" fontAlgn="base" hangingPunct="0">
              <a:spcBef>
                <a:spcPct val="0"/>
              </a:spcBef>
              <a:spcAft>
                <a:spcPct val="0"/>
              </a:spcAft>
              <a:defRPr sz="2400">
                <a:solidFill>
                  <a:schemeClr val="tx1"/>
                </a:solidFill>
                <a:latin typeface="Times" charset="0"/>
              </a:defRPr>
            </a:lvl8pPr>
            <a:lvl9pPr marL="4114800" indent="-457200" eaLnBrk="0" fontAlgn="base" hangingPunct="0">
              <a:spcBef>
                <a:spcPct val="0"/>
              </a:spcBef>
              <a:spcAft>
                <a:spcPct val="0"/>
              </a:spcAft>
              <a:defRPr sz="2400">
                <a:solidFill>
                  <a:schemeClr val="tx1"/>
                </a:solidFill>
                <a:latin typeface="Times" charset="0"/>
              </a:defRPr>
            </a:lvl9pPr>
          </a:lstStyle>
          <a:p>
            <a:pPr>
              <a:spcBef>
                <a:spcPct val="50000"/>
              </a:spcBef>
              <a:buFont typeface="Times" charset="0"/>
              <a:buNone/>
              <a:defRPr/>
            </a:pPr>
            <a:r>
              <a:rPr lang="en-GB" altLang="x-none" b="1" dirty="0">
                <a:solidFill>
                  <a:srgbClr val="FF0000"/>
                </a:solidFill>
              </a:rPr>
              <a:t>•</a:t>
            </a:r>
            <a:r>
              <a:rPr lang="en-GB" altLang="x-none" b="1" dirty="0"/>
              <a:t> the number of synonymous (</a:t>
            </a:r>
            <a:r>
              <a:rPr lang="en-GB" altLang="x-none" b="1" dirty="0">
                <a:solidFill>
                  <a:srgbClr val="0000FF"/>
                </a:solidFill>
              </a:rPr>
              <a:t>S</a:t>
            </a:r>
            <a:r>
              <a:rPr lang="en-GB" altLang="x-none" b="1" dirty="0"/>
              <a:t>) and nonsynonymous (</a:t>
            </a:r>
            <a:r>
              <a:rPr lang="en-GB" altLang="x-none" b="1" dirty="0">
                <a:solidFill>
                  <a:srgbClr val="0000FF"/>
                </a:solidFill>
              </a:rPr>
              <a:t>N</a:t>
            </a:r>
            <a:r>
              <a:rPr lang="en-GB" altLang="x-none" b="1" dirty="0"/>
              <a:t>) </a:t>
            </a:r>
            <a:r>
              <a:rPr lang="en-GB" altLang="x-none" b="1" dirty="0">
                <a:solidFill>
                  <a:srgbClr val="0000FF"/>
                </a:solidFill>
              </a:rPr>
              <a:t>sites</a:t>
            </a:r>
            <a:r>
              <a:rPr lang="en-GB" altLang="x-none" b="1" dirty="0"/>
              <a:t> in the sequences are counted;</a:t>
            </a:r>
          </a:p>
          <a:p>
            <a:pPr>
              <a:spcBef>
                <a:spcPct val="50000"/>
              </a:spcBef>
              <a:buFont typeface="Times" charset="0"/>
              <a:buNone/>
              <a:defRPr/>
            </a:pPr>
            <a:r>
              <a:rPr lang="en-GB" altLang="x-none" b="1" dirty="0">
                <a:solidFill>
                  <a:srgbClr val="FF0000"/>
                </a:solidFill>
              </a:rPr>
              <a:t>•</a:t>
            </a:r>
            <a:r>
              <a:rPr lang="en-GB" altLang="x-none" b="1" dirty="0"/>
              <a:t> the number of synonymous and nonsynonymous differences between the 2 sequences are counted;</a:t>
            </a:r>
          </a:p>
          <a:p>
            <a:pPr>
              <a:spcBef>
                <a:spcPct val="50000"/>
              </a:spcBef>
              <a:buFont typeface="Times" charset="0"/>
              <a:buNone/>
              <a:defRPr/>
            </a:pPr>
            <a:r>
              <a:rPr lang="en-GB" altLang="x-none" b="1" dirty="0">
                <a:solidFill>
                  <a:srgbClr val="FF0000"/>
                </a:solidFill>
              </a:rPr>
              <a:t>•</a:t>
            </a:r>
            <a:r>
              <a:rPr lang="en-GB" altLang="x-none" b="1" dirty="0"/>
              <a:t> a correction for multiple substitutions at the same site is applied to calculate the numbers of synonymous (</a:t>
            </a:r>
            <a:r>
              <a:rPr lang="en-GB" altLang="x-none" b="1" dirty="0" err="1"/>
              <a:t>d</a:t>
            </a:r>
            <a:r>
              <a:rPr lang="en-GB" altLang="x-none" b="1" baseline="-25000" dirty="0" err="1"/>
              <a:t>S</a:t>
            </a:r>
            <a:r>
              <a:rPr lang="en-GB" altLang="x-none" b="1" dirty="0"/>
              <a:t>) and nonsynonymous (</a:t>
            </a:r>
            <a:r>
              <a:rPr lang="en-GB" altLang="x-none" b="1" dirty="0" err="1"/>
              <a:t>d</a:t>
            </a:r>
            <a:r>
              <a:rPr lang="en-GB" altLang="x-none" b="1" baseline="-25000" dirty="0" err="1"/>
              <a:t>N</a:t>
            </a:r>
            <a:r>
              <a:rPr lang="en-GB" altLang="x-none" b="1" dirty="0"/>
              <a:t>) substitutions per site between the 2 sequences.</a:t>
            </a:r>
          </a:p>
          <a:p>
            <a:pPr>
              <a:spcBef>
                <a:spcPct val="50000"/>
              </a:spcBef>
              <a:buFont typeface="Times" charset="0"/>
              <a:buNone/>
              <a:defRPr/>
            </a:pPr>
            <a:endParaRPr lang="en-GB" altLang="x-none" sz="1200" dirty="0"/>
          </a:p>
        </p:txBody>
      </p:sp>
      <p:sp>
        <p:nvSpPr>
          <p:cNvPr id="54282" name="Text Box 10"/>
          <p:cNvSpPr txBox="1">
            <a:spLocks noChangeArrowheads="1"/>
          </p:cNvSpPr>
          <p:nvPr/>
        </p:nvSpPr>
        <p:spPr bwMode="auto">
          <a:xfrm>
            <a:off x="228600" y="5791200"/>
            <a:ext cx="594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==&gt; many estimation Methods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026"/>
          <p:cNvSpPr txBox="1">
            <a:spLocks noChangeArrowheads="1"/>
          </p:cNvSpPr>
          <p:nvPr/>
        </p:nvSpPr>
        <p:spPr bwMode="auto">
          <a:xfrm>
            <a:off x="0" y="-26988"/>
            <a:ext cx="91440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Evolutionary Distance estimation</a:t>
            </a:r>
          </a:p>
        </p:txBody>
      </p:sp>
      <p:sp>
        <p:nvSpPr>
          <p:cNvPr id="155651" name="Text Box 1027"/>
          <p:cNvSpPr txBox="1">
            <a:spLocks noChangeArrowheads="1"/>
          </p:cNvSpPr>
          <p:nvPr/>
        </p:nvSpPr>
        <p:spPr bwMode="auto">
          <a:xfrm>
            <a:off x="0" y="838200"/>
            <a:ext cx="8991600"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In general the genetic code affords fewer opportunities for nonsynonymous changes than for synonymous changes.</a:t>
            </a:r>
          </a:p>
          <a:p>
            <a:pPr>
              <a:spcBef>
                <a:spcPct val="50000"/>
              </a:spcBef>
              <a:defRPr/>
            </a:pPr>
            <a:r>
              <a:rPr lang="fr-FR" altLang="x-none" sz="2400" b="1">
                <a:solidFill>
                  <a:srgbClr val="0000FF"/>
                </a:solidFill>
              </a:rPr>
              <a:t>rate of synonymous </a:t>
            </a:r>
            <a:r>
              <a:rPr lang="fr-FR" altLang="x-none" sz="2400" b="1">
                <a:solidFill>
                  <a:srgbClr val="FF0000"/>
                </a:solidFill>
              </a:rPr>
              <a:t>&gt;&gt;</a:t>
            </a:r>
            <a:r>
              <a:rPr lang="fr-FR" altLang="x-none" sz="2400" b="1">
                <a:solidFill>
                  <a:srgbClr val="0000FF"/>
                </a:solidFill>
              </a:rPr>
              <a:t> rate of nonsynonymous substitutions.</a:t>
            </a:r>
            <a:endParaRPr lang="en-GB" altLang="x-none" sz="2400"/>
          </a:p>
          <a:p>
            <a:pPr>
              <a:spcBef>
                <a:spcPct val="50000"/>
              </a:spcBef>
              <a:defRPr/>
            </a:pPr>
            <a:endParaRPr lang="en-GB" altLang="x-none"/>
          </a:p>
        </p:txBody>
      </p:sp>
      <p:sp>
        <p:nvSpPr>
          <p:cNvPr id="155653" name="Text Box 1029"/>
          <p:cNvSpPr txBox="1">
            <a:spLocks noChangeArrowheads="1"/>
          </p:cNvSpPr>
          <p:nvPr/>
        </p:nvSpPr>
        <p:spPr bwMode="auto">
          <a:xfrm>
            <a:off x="0" y="2362200"/>
            <a:ext cx="91440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Furthermore, the likelihood of either type of mutation is highly dependent on amino acid composition. </a:t>
            </a:r>
          </a:p>
          <a:p>
            <a:pPr>
              <a:spcBef>
                <a:spcPct val="50000"/>
              </a:spcBef>
              <a:defRPr/>
            </a:pPr>
            <a:r>
              <a:rPr lang="en-GB" altLang="x-none" sz="2000" b="1">
                <a:solidFill>
                  <a:srgbClr val="FF0000"/>
                </a:solidFill>
              </a:rPr>
              <a:t>For example</a:t>
            </a:r>
            <a:r>
              <a:rPr lang="en-GB" altLang="x-none" sz="2000" b="1"/>
              <a:t>: a protein containing a large number of</a:t>
            </a:r>
            <a:r>
              <a:rPr lang="en-GB" altLang="x-none" sz="2000" b="1" i="1"/>
              <a:t> leucines</a:t>
            </a:r>
            <a:r>
              <a:rPr lang="en-GB" altLang="x-none" sz="2000" b="1"/>
              <a:t> will contain many more opportunities for synonymous change than will a protein with a high number of </a:t>
            </a:r>
            <a:r>
              <a:rPr lang="en-GB" altLang="x-none" sz="2000" b="1" i="1"/>
              <a:t>lysines</a:t>
            </a:r>
            <a:r>
              <a:rPr lang="en-GB" altLang="x-none" sz="2000" b="1"/>
              <a:t>.</a:t>
            </a:r>
          </a:p>
          <a:p>
            <a:pPr>
              <a:spcBef>
                <a:spcPct val="50000"/>
              </a:spcBef>
              <a:defRPr/>
            </a:pPr>
            <a:endParaRPr lang="en-GB" altLang="x-none" sz="2000" b="1"/>
          </a:p>
        </p:txBody>
      </p:sp>
      <p:grpSp>
        <p:nvGrpSpPr>
          <p:cNvPr id="100356" name="Group 1046"/>
          <p:cNvGrpSpPr>
            <a:grpSpLocks/>
          </p:cNvGrpSpPr>
          <p:nvPr/>
        </p:nvGrpSpPr>
        <p:grpSpPr bwMode="auto">
          <a:xfrm>
            <a:off x="304800" y="4267200"/>
            <a:ext cx="8458200" cy="914400"/>
            <a:chOff x="288" y="2880"/>
            <a:chExt cx="5328" cy="576"/>
          </a:xfrm>
        </p:grpSpPr>
        <p:graphicFrame>
          <p:nvGraphicFramePr>
            <p:cNvPr id="100360" name="Object 1030"/>
            <p:cNvGraphicFramePr>
              <a:graphicFrameLocks noChangeAspect="1"/>
            </p:cNvGraphicFramePr>
            <p:nvPr/>
          </p:nvGraphicFramePr>
          <p:xfrm>
            <a:off x="288" y="2880"/>
            <a:ext cx="3889" cy="286"/>
          </p:xfrm>
          <a:graphic>
            <a:graphicData uri="http://schemas.openxmlformats.org/presentationml/2006/ole">
              <mc:AlternateContent xmlns:mc="http://schemas.openxmlformats.org/markup-compatibility/2006">
                <mc:Choice xmlns:v="urn:schemas-microsoft-com:vml" Requires="v">
                  <p:oleObj spid="_x0000_s100422" name="Document" r:id="rId4" imgW="24685714" imgH="1777778" progId="Word.Document.8">
                    <p:embed/>
                  </p:oleObj>
                </mc:Choice>
                <mc:Fallback>
                  <p:oleObj name="Document" r:id="rId4" imgW="24685714" imgH="1777778" progId="Word.Document.8">
                    <p:embed/>
                    <p:pic>
                      <p:nvPicPr>
                        <p:cNvPr id="0" name="Object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880"/>
                          <a:ext cx="38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5655" name="Line 1031"/>
            <p:cNvSpPr>
              <a:spLocks noChangeShapeType="1"/>
            </p:cNvSpPr>
            <p:nvPr/>
          </p:nvSpPr>
          <p:spPr bwMode="auto">
            <a:xfrm flipV="1">
              <a:off x="2832" y="3024"/>
              <a:ext cx="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56" name="Line 1032"/>
            <p:cNvSpPr>
              <a:spLocks noChangeShapeType="1"/>
            </p:cNvSpPr>
            <p:nvPr/>
          </p:nvSpPr>
          <p:spPr bwMode="auto">
            <a:xfrm flipV="1">
              <a:off x="3168" y="3024"/>
              <a:ext cx="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57" name="Line 1033"/>
            <p:cNvSpPr>
              <a:spLocks noChangeShapeType="1"/>
            </p:cNvSpPr>
            <p:nvPr/>
          </p:nvSpPr>
          <p:spPr bwMode="auto">
            <a:xfrm flipV="1">
              <a:off x="3504" y="3024"/>
              <a:ext cx="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58" name="Line 1034"/>
            <p:cNvSpPr>
              <a:spLocks noChangeShapeType="1"/>
            </p:cNvSpPr>
            <p:nvPr/>
          </p:nvSpPr>
          <p:spPr bwMode="auto">
            <a:xfrm flipV="1">
              <a:off x="3888" y="3024"/>
              <a:ext cx="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59" name="Line 1035"/>
            <p:cNvSpPr>
              <a:spLocks noChangeShapeType="1"/>
            </p:cNvSpPr>
            <p:nvPr/>
          </p:nvSpPr>
          <p:spPr bwMode="auto">
            <a:xfrm flipV="1">
              <a:off x="4320" y="3024"/>
              <a:ext cx="0"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0" name="Text Box 1036"/>
            <p:cNvSpPr txBox="1">
              <a:spLocks noChangeArrowheads="1"/>
            </p:cNvSpPr>
            <p:nvPr/>
          </p:nvSpPr>
          <p:spPr bwMode="auto">
            <a:xfrm>
              <a:off x="4416" y="3024"/>
              <a:ext cx="11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b="1">
                  <a:solidFill>
                    <a:srgbClr val="FF0000"/>
                  </a:solidFill>
                </a:rPr>
                <a:t>4forld degeneratesite</a:t>
              </a:r>
              <a:endParaRPr lang="en-GB" altLang="x-none" sz="1400" b="1"/>
            </a:p>
          </p:txBody>
        </p:sp>
        <p:sp>
          <p:nvSpPr>
            <p:cNvPr id="155661" name="Line 1037"/>
            <p:cNvSpPr>
              <a:spLocks noChangeShapeType="1"/>
            </p:cNvSpPr>
            <p:nvPr/>
          </p:nvSpPr>
          <p:spPr bwMode="auto">
            <a:xfrm flipV="1">
              <a:off x="3312" y="3024"/>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2" name="Line 1038"/>
            <p:cNvSpPr>
              <a:spLocks noChangeShapeType="1"/>
            </p:cNvSpPr>
            <p:nvPr/>
          </p:nvSpPr>
          <p:spPr bwMode="auto">
            <a:xfrm flipV="1">
              <a:off x="3648" y="3024"/>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3" name="Line 1039"/>
            <p:cNvSpPr>
              <a:spLocks noChangeShapeType="1"/>
            </p:cNvSpPr>
            <p:nvPr/>
          </p:nvSpPr>
          <p:spPr bwMode="auto">
            <a:xfrm flipV="1">
              <a:off x="1968" y="3024"/>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4" name="Line 1040"/>
            <p:cNvSpPr>
              <a:spLocks noChangeShapeType="1"/>
            </p:cNvSpPr>
            <p:nvPr/>
          </p:nvSpPr>
          <p:spPr bwMode="auto">
            <a:xfrm flipV="1">
              <a:off x="2304" y="3024"/>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5" name="Line 1041"/>
            <p:cNvSpPr>
              <a:spLocks noChangeShapeType="1"/>
            </p:cNvSpPr>
            <p:nvPr/>
          </p:nvSpPr>
          <p:spPr bwMode="auto">
            <a:xfrm flipV="1">
              <a:off x="4320" y="3216"/>
              <a:ext cx="0"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55666" name="Text Box 1042"/>
            <p:cNvSpPr txBox="1">
              <a:spLocks noChangeArrowheads="1"/>
            </p:cNvSpPr>
            <p:nvPr/>
          </p:nvSpPr>
          <p:spPr bwMode="auto">
            <a:xfrm>
              <a:off x="4416" y="3264"/>
              <a:ext cx="120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b="1">
                  <a:solidFill>
                    <a:srgbClr val="0000FF"/>
                  </a:solidFill>
                </a:rPr>
                <a:t>2fold degenerate site</a:t>
              </a:r>
              <a:endParaRPr lang="en-GB" altLang="x-none"/>
            </a:p>
          </p:txBody>
        </p:sp>
      </p:grpSp>
      <p:sp>
        <p:nvSpPr>
          <p:cNvPr id="155667" name="Text Box 1043"/>
          <p:cNvSpPr txBox="1">
            <a:spLocks noChangeArrowheads="1"/>
          </p:cNvSpPr>
          <p:nvPr/>
        </p:nvSpPr>
        <p:spPr bwMode="auto">
          <a:xfrm>
            <a:off x="304800" y="5029200"/>
            <a:ext cx="640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a:t>Several possible substitutions that will not change the aa </a:t>
            </a:r>
            <a:r>
              <a:rPr lang="en-GB" altLang="x-none" sz="1600" b="1" i="1"/>
              <a:t>Leucine</a:t>
            </a:r>
            <a:endParaRPr lang="en-GB" altLang="x-none"/>
          </a:p>
        </p:txBody>
      </p:sp>
      <p:graphicFrame>
        <p:nvGraphicFramePr>
          <p:cNvPr id="100358" name="Object 1044"/>
          <p:cNvGraphicFramePr>
            <a:graphicFrameLocks noChangeAspect="1"/>
          </p:cNvGraphicFramePr>
          <p:nvPr/>
        </p:nvGraphicFramePr>
        <p:xfrm>
          <a:off x="304800" y="5562600"/>
          <a:ext cx="6173788" cy="454025"/>
        </p:xfrm>
        <a:graphic>
          <a:graphicData uri="http://schemas.openxmlformats.org/presentationml/2006/ole">
            <mc:AlternateContent xmlns:mc="http://schemas.openxmlformats.org/markup-compatibility/2006">
              <mc:Choice xmlns:v="urn:schemas-microsoft-com:vml" Requires="v">
                <p:oleObj spid="_x0000_s100423" name="Document" r:id="rId6" imgW="24685714" imgH="1777778" progId="Word.Document.8">
                  <p:embed/>
                </p:oleObj>
              </mc:Choice>
              <mc:Fallback>
                <p:oleObj name="Document" r:id="rId6" imgW="24685714" imgH="1777778" progId="Word.Document.8">
                  <p:embed/>
                  <p:pic>
                    <p:nvPicPr>
                      <p:cNvPr id="0" name="Object 10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562600"/>
                        <a:ext cx="61737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5669" name="Text Box 1045"/>
          <p:cNvSpPr txBox="1">
            <a:spLocks noChangeArrowheads="1"/>
          </p:cNvSpPr>
          <p:nvPr/>
        </p:nvSpPr>
        <p:spPr bwMode="auto">
          <a:xfrm>
            <a:off x="228600" y="6096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Only one possible mutation at 3rd position that will not change </a:t>
            </a:r>
            <a:r>
              <a:rPr lang="en-GB" altLang="x-none" sz="1800" b="1" i="1"/>
              <a:t>Lysine</a:t>
            </a:r>
            <a:endParaRPr lang="en-GB" altLang="x-non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 Box 2"/>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Evolutionary Distance estimation</a:t>
            </a:r>
          </a:p>
        </p:txBody>
      </p:sp>
      <p:sp>
        <p:nvSpPr>
          <p:cNvPr id="3" name="Text Box 2"/>
          <p:cNvSpPr txBox="1">
            <a:spLocks noChangeArrowheads="1"/>
          </p:cNvSpPr>
          <p:nvPr/>
        </p:nvSpPr>
        <p:spPr bwMode="auto">
          <a:xfrm>
            <a:off x="-36513" y="2230438"/>
            <a:ext cx="9180513"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Fundamental for the study of protein evolution and useful for constructing phylogenetic trees and estimation of divergence time.</a:t>
            </a:r>
            <a:endParaRPr lang="en-GB" altLang="x-none">
              <a:latin typeface="Arial" charset="0"/>
              <a:ea typeface="Arial" charset="0"/>
              <a:cs typeface="Arial"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Text Box 1030"/>
          <p:cNvSpPr txBox="1">
            <a:spLocks noChangeArrowheads="1"/>
          </p:cNvSpPr>
          <p:nvPr/>
        </p:nvSpPr>
        <p:spPr bwMode="auto">
          <a:xfrm>
            <a:off x="0" y="6300609"/>
            <a:ext cx="914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600" b="1" dirty="0" err="1">
                <a:solidFill>
                  <a:srgbClr val="0000FF"/>
                </a:solidFill>
              </a:rPr>
              <a:t>Ziheng</a:t>
            </a:r>
            <a:r>
              <a:rPr lang="en-GB" altLang="x-none" sz="1600" b="1" dirty="0">
                <a:solidFill>
                  <a:srgbClr val="0000FF"/>
                </a:solidFill>
              </a:rPr>
              <a:t> Yang &amp; </a:t>
            </a:r>
            <a:r>
              <a:rPr lang="en-GB" altLang="x-none" sz="1600" b="1" dirty="0" err="1">
                <a:solidFill>
                  <a:srgbClr val="0000FF"/>
                </a:solidFill>
              </a:rPr>
              <a:t>Rasmus</a:t>
            </a:r>
            <a:r>
              <a:rPr lang="en-GB" altLang="x-none" sz="1600" b="1" dirty="0">
                <a:solidFill>
                  <a:srgbClr val="0000FF"/>
                </a:solidFill>
              </a:rPr>
              <a:t> Nielsen (2000). Estimating synonymous and nonsynonymous substitution rates under realistic evolutionary models. </a:t>
            </a:r>
            <a:r>
              <a:rPr lang="en-GB" altLang="x-none" sz="1600" b="1" i="1" dirty="0" err="1">
                <a:solidFill>
                  <a:srgbClr val="0000FF"/>
                </a:solidFill>
              </a:rPr>
              <a:t>Mol</a:t>
            </a:r>
            <a:r>
              <a:rPr lang="en-GB" altLang="x-none" sz="1600" b="1" i="1" dirty="0">
                <a:solidFill>
                  <a:srgbClr val="0000FF"/>
                </a:solidFill>
              </a:rPr>
              <a:t> </a:t>
            </a:r>
            <a:r>
              <a:rPr lang="en-GB" altLang="x-none" sz="1600" b="1" i="1" dirty="0" err="1">
                <a:solidFill>
                  <a:srgbClr val="0000FF"/>
                </a:solidFill>
              </a:rPr>
              <a:t>Biol</a:t>
            </a:r>
            <a:r>
              <a:rPr lang="en-GB" altLang="x-none" sz="1600" b="1" i="1" dirty="0">
                <a:solidFill>
                  <a:srgbClr val="0000FF"/>
                </a:solidFill>
              </a:rPr>
              <a:t> </a:t>
            </a:r>
            <a:r>
              <a:rPr lang="en-GB" altLang="x-none" sz="1600" b="1" i="1" dirty="0" err="1">
                <a:solidFill>
                  <a:srgbClr val="0000FF"/>
                </a:solidFill>
              </a:rPr>
              <a:t>Evol</a:t>
            </a:r>
            <a:r>
              <a:rPr lang="en-GB" altLang="x-none" sz="1600" b="1" i="1" dirty="0">
                <a:solidFill>
                  <a:srgbClr val="0000FF"/>
                </a:solidFill>
              </a:rPr>
              <a:t>.</a:t>
            </a:r>
            <a:r>
              <a:rPr lang="en-GB" altLang="x-none" sz="1600" b="1" dirty="0">
                <a:solidFill>
                  <a:srgbClr val="0000FF"/>
                </a:solidFill>
              </a:rPr>
              <a:t> 17:32-43.</a:t>
            </a:r>
          </a:p>
        </p:txBody>
      </p:sp>
      <p:sp>
        <p:nvSpPr>
          <p:cNvPr id="104451" name="Text Box 1031"/>
          <p:cNvSpPr txBox="1">
            <a:spLocks noChangeArrowheads="1"/>
          </p:cNvSpPr>
          <p:nvPr/>
        </p:nvSpPr>
        <p:spPr bwMode="auto">
          <a:xfrm>
            <a:off x="0" y="-26988"/>
            <a:ext cx="9144000" cy="10772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dirty="0">
                <a:solidFill>
                  <a:srgbClr val="0000FF"/>
                </a:solidFill>
                <a:latin typeface="Arial" charset="0"/>
                <a:ea typeface="Arial" charset="0"/>
                <a:cs typeface="Arial" charset="0"/>
              </a:rPr>
              <a:t>Estimating synonymous and nonsynonymous substitution rates</a:t>
            </a:r>
          </a:p>
        </p:txBody>
      </p:sp>
      <p:grpSp>
        <p:nvGrpSpPr>
          <p:cNvPr id="2" name="Grouper 1"/>
          <p:cNvGrpSpPr/>
          <p:nvPr/>
        </p:nvGrpSpPr>
        <p:grpSpPr>
          <a:xfrm>
            <a:off x="35024" y="1224880"/>
            <a:ext cx="6553200" cy="4724400"/>
            <a:chOff x="1219200" y="1008856"/>
            <a:chExt cx="6553200" cy="4724400"/>
          </a:xfrm>
        </p:grpSpPr>
        <p:grpSp>
          <p:nvGrpSpPr>
            <p:cNvPr id="104449" name="Group 1026"/>
            <p:cNvGrpSpPr>
              <a:grpSpLocks/>
            </p:cNvGrpSpPr>
            <p:nvPr/>
          </p:nvGrpSpPr>
          <p:grpSpPr bwMode="auto">
            <a:xfrm>
              <a:off x="1600200" y="1008856"/>
              <a:ext cx="6172200" cy="4724400"/>
              <a:chOff x="144" y="1248"/>
              <a:chExt cx="3888" cy="2976"/>
            </a:xfrm>
          </p:grpSpPr>
          <p:pic>
            <p:nvPicPr>
              <p:cNvPr id="139267"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250"/>
                <a:ext cx="3888" cy="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9268" name="Line 1028"/>
              <p:cNvSpPr>
                <a:spLocks noChangeShapeType="1"/>
              </p:cNvSpPr>
              <p:nvPr/>
            </p:nvSpPr>
            <p:spPr bwMode="auto">
              <a:xfrm>
                <a:off x="144" y="1248"/>
                <a:ext cx="0" cy="29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69" name="Line 1029"/>
              <p:cNvSpPr>
                <a:spLocks noChangeShapeType="1"/>
              </p:cNvSpPr>
              <p:nvPr/>
            </p:nvSpPr>
            <p:spPr bwMode="auto">
              <a:xfrm>
                <a:off x="4032" y="1248"/>
                <a:ext cx="0" cy="29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39272" name="Line 1032"/>
            <p:cNvSpPr>
              <a:spLocks noChangeShapeType="1"/>
            </p:cNvSpPr>
            <p:nvPr/>
          </p:nvSpPr>
          <p:spPr bwMode="auto">
            <a:xfrm>
              <a:off x="1219200" y="1600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3" name="Line 1033"/>
            <p:cNvSpPr>
              <a:spLocks noChangeShapeType="1"/>
            </p:cNvSpPr>
            <p:nvPr/>
          </p:nvSpPr>
          <p:spPr bwMode="auto">
            <a:xfrm>
              <a:off x="1219200" y="18288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4" name="Line 1034"/>
            <p:cNvSpPr>
              <a:spLocks noChangeShapeType="1"/>
            </p:cNvSpPr>
            <p:nvPr/>
          </p:nvSpPr>
          <p:spPr bwMode="auto">
            <a:xfrm>
              <a:off x="1219200" y="2362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5" name="Line 1035"/>
            <p:cNvSpPr>
              <a:spLocks noChangeShapeType="1"/>
            </p:cNvSpPr>
            <p:nvPr/>
          </p:nvSpPr>
          <p:spPr bwMode="auto">
            <a:xfrm>
              <a:off x="1219200" y="25908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6" name="Line 1036"/>
            <p:cNvSpPr>
              <a:spLocks noChangeShapeType="1"/>
            </p:cNvSpPr>
            <p:nvPr/>
          </p:nvSpPr>
          <p:spPr bwMode="auto">
            <a:xfrm>
              <a:off x="1219200" y="30480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7" name="Line 1037"/>
            <p:cNvSpPr>
              <a:spLocks noChangeShapeType="1"/>
            </p:cNvSpPr>
            <p:nvPr/>
          </p:nvSpPr>
          <p:spPr bwMode="auto">
            <a:xfrm>
              <a:off x="1219200" y="3810000"/>
              <a:ext cx="304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9278" name="Line 1038"/>
            <p:cNvSpPr>
              <a:spLocks noChangeShapeType="1"/>
            </p:cNvSpPr>
            <p:nvPr/>
          </p:nvSpPr>
          <p:spPr bwMode="auto">
            <a:xfrm>
              <a:off x="1219200" y="40386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6" name="Text Box 19"/>
          <p:cNvSpPr txBox="1">
            <a:spLocks noChangeArrowheads="1"/>
          </p:cNvSpPr>
          <p:nvPr/>
        </p:nvSpPr>
        <p:spPr bwMode="auto">
          <a:xfrm>
            <a:off x="6553200" y="2928938"/>
            <a:ext cx="2667000" cy="1436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1600" b="1" dirty="0">
                <a:latin typeface="Times" charset="0"/>
              </a:rPr>
              <a:t>Selection :</a:t>
            </a:r>
            <a:endParaRPr lang="en-GB" altLang="x-none" sz="1400" b="1" dirty="0">
              <a:latin typeface="Times" charset="0"/>
            </a:endParaRPr>
          </a:p>
          <a:p>
            <a:pPr>
              <a:spcBef>
                <a:spcPct val="50000"/>
              </a:spcBef>
            </a:pPr>
            <a:r>
              <a:rPr lang="en-GB" altLang="x-none" sz="1600" b="1" dirty="0">
                <a:latin typeface="Times" charset="0"/>
              </a:rPr>
              <a:t>• </a:t>
            </a:r>
            <a:r>
              <a:rPr lang="en-GB" altLang="x-none" sz="1600" b="1" dirty="0" err="1">
                <a:latin typeface="Times" charset="0"/>
              </a:rPr>
              <a:t>d</a:t>
            </a:r>
            <a:r>
              <a:rPr lang="en-GB" altLang="x-none" sz="1600" b="1" baseline="-25000" dirty="0" err="1">
                <a:latin typeface="Times" charset="0"/>
              </a:rPr>
              <a:t>N</a:t>
            </a:r>
            <a:r>
              <a:rPr lang="en-GB" altLang="x-none" sz="1600" b="1" dirty="0">
                <a:latin typeface="Times" charset="0"/>
              </a:rPr>
              <a:t>/</a:t>
            </a:r>
            <a:r>
              <a:rPr lang="en-GB" altLang="x-none" sz="1600" b="1" dirty="0" err="1">
                <a:latin typeface="Times" charset="0"/>
              </a:rPr>
              <a:t>d</a:t>
            </a:r>
            <a:r>
              <a:rPr lang="en-GB" altLang="x-none" sz="1600" b="1" baseline="-25000" dirty="0" err="1">
                <a:latin typeface="Times" charset="0"/>
              </a:rPr>
              <a:t>S</a:t>
            </a:r>
            <a:r>
              <a:rPr lang="en-GB" altLang="x-none" sz="1600" b="1" dirty="0">
                <a:latin typeface="Times" charset="0"/>
              </a:rPr>
              <a:t> &lt; 1 &lt;=&gt; purifying</a:t>
            </a:r>
          </a:p>
          <a:p>
            <a:pPr>
              <a:spcBef>
                <a:spcPct val="50000"/>
              </a:spcBef>
            </a:pPr>
            <a:r>
              <a:rPr lang="en-GB" altLang="x-none" sz="1600" b="1" dirty="0">
                <a:latin typeface="Times" charset="0"/>
              </a:rPr>
              <a:t>• </a:t>
            </a:r>
            <a:r>
              <a:rPr lang="en-GB" altLang="x-none" sz="1600" b="1" dirty="0" err="1">
                <a:latin typeface="Times" charset="0"/>
              </a:rPr>
              <a:t>d</a:t>
            </a:r>
            <a:r>
              <a:rPr lang="en-GB" altLang="x-none" sz="1600" b="1" baseline="-25000" dirty="0" err="1">
                <a:latin typeface="Times" charset="0"/>
              </a:rPr>
              <a:t>N</a:t>
            </a:r>
            <a:r>
              <a:rPr lang="en-GB" altLang="x-none" sz="1600" b="1" dirty="0">
                <a:latin typeface="Times" charset="0"/>
              </a:rPr>
              <a:t>/</a:t>
            </a:r>
            <a:r>
              <a:rPr lang="en-GB" altLang="x-none" sz="1600" b="1" dirty="0" err="1">
                <a:latin typeface="Times" charset="0"/>
              </a:rPr>
              <a:t>d</a:t>
            </a:r>
            <a:r>
              <a:rPr lang="en-GB" altLang="x-none" sz="1600" b="1" baseline="-25000" dirty="0" err="1">
                <a:latin typeface="Times" charset="0"/>
              </a:rPr>
              <a:t>S</a:t>
            </a:r>
            <a:r>
              <a:rPr lang="en-GB" altLang="x-none" sz="1600" b="1" dirty="0">
                <a:latin typeface="Times" charset="0"/>
              </a:rPr>
              <a:t> = 1 &lt;=&gt; neutral </a:t>
            </a:r>
            <a:r>
              <a:rPr lang="en-GB" altLang="x-none" sz="1600" b="1" dirty="0" err="1">
                <a:latin typeface="Times" charset="0"/>
              </a:rPr>
              <a:t>evol</a:t>
            </a:r>
            <a:endParaRPr lang="en-GB" altLang="x-none" sz="1600" b="1" dirty="0">
              <a:latin typeface="Times" charset="0"/>
            </a:endParaRPr>
          </a:p>
          <a:p>
            <a:pPr>
              <a:spcBef>
                <a:spcPct val="50000"/>
              </a:spcBef>
            </a:pPr>
            <a:r>
              <a:rPr lang="en-GB" altLang="x-none" sz="1600" b="1" dirty="0">
                <a:latin typeface="Times" charset="0"/>
              </a:rPr>
              <a:t>• </a:t>
            </a:r>
            <a:r>
              <a:rPr lang="en-GB" altLang="x-none" sz="1600" b="1" dirty="0" err="1">
                <a:latin typeface="Times" charset="0"/>
              </a:rPr>
              <a:t>d</a:t>
            </a:r>
            <a:r>
              <a:rPr lang="en-GB" altLang="x-none" sz="1600" b="1" baseline="-25000" dirty="0" err="1">
                <a:latin typeface="Times" charset="0"/>
              </a:rPr>
              <a:t>N</a:t>
            </a:r>
            <a:r>
              <a:rPr lang="en-GB" altLang="x-none" sz="1600" b="1" dirty="0">
                <a:latin typeface="Times" charset="0"/>
              </a:rPr>
              <a:t>/</a:t>
            </a:r>
            <a:r>
              <a:rPr lang="en-GB" altLang="x-none" sz="1600" b="1" dirty="0" err="1">
                <a:latin typeface="Times" charset="0"/>
              </a:rPr>
              <a:t>d</a:t>
            </a:r>
            <a:r>
              <a:rPr lang="en-GB" altLang="x-none" sz="1600" b="1" baseline="-25000" dirty="0" err="1">
                <a:latin typeface="Times" charset="0"/>
              </a:rPr>
              <a:t>S</a:t>
            </a:r>
            <a:r>
              <a:rPr lang="en-GB" altLang="x-none" sz="1600" b="1" dirty="0">
                <a:latin typeface="Times" charset="0"/>
              </a:rPr>
              <a:t> &gt; 1 &lt;=&gt; positive</a:t>
            </a:r>
          </a:p>
        </p:txBody>
      </p:sp>
      <p:sp>
        <p:nvSpPr>
          <p:cNvPr id="17" name="Rectangle 20"/>
          <p:cNvSpPr>
            <a:spLocks noChangeArrowheads="1"/>
          </p:cNvSpPr>
          <p:nvPr/>
        </p:nvSpPr>
        <p:spPr bwMode="auto">
          <a:xfrm>
            <a:off x="6705600" y="2209800"/>
            <a:ext cx="2074863"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GB" altLang="x-none" sz="2000" b="1" dirty="0" err="1">
                <a:solidFill>
                  <a:srgbClr val="0000FF"/>
                </a:solidFill>
                <a:latin typeface="Arial" charset="0"/>
                <a:ea typeface="Arial" charset="0"/>
                <a:cs typeface="Arial" charset="0"/>
              </a:rPr>
              <a:t>Codeml</a:t>
            </a:r>
            <a:r>
              <a:rPr lang="en-GB" altLang="x-none" sz="2000" b="1" dirty="0">
                <a:solidFill>
                  <a:srgbClr val="0000FF"/>
                </a:solidFill>
                <a:latin typeface="Arial" charset="0"/>
                <a:ea typeface="Arial" charset="0"/>
                <a:cs typeface="Arial" charset="0"/>
              </a:rPr>
              <a:t> (PAML)</a:t>
            </a:r>
            <a:endParaRPr lang="en-GB" altLang="x-none" sz="2000" dirty="0">
              <a:latin typeface="Arial" charset="0"/>
              <a:ea typeface="Arial" charset="0"/>
              <a:cs typeface="Arial" charset="0"/>
            </a:endParaRPr>
          </a:p>
        </p:txBody>
      </p:sp>
      <p:sp>
        <p:nvSpPr>
          <p:cNvPr id="18" name="Text Box 21"/>
          <p:cNvSpPr txBox="1">
            <a:spLocks noChangeArrowheads="1"/>
          </p:cNvSpPr>
          <p:nvPr/>
        </p:nvSpPr>
        <p:spPr bwMode="auto">
          <a:xfrm>
            <a:off x="6553200" y="5165725"/>
            <a:ext cx="2590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2000" b="1">
                <a:solidFill>
                  <a:srgbClr val="0000FF"/>
                </a:solidFill>
              </a:rPr>
              <a:t>• NG: Nei&amp;Gojobori</a:t>
            </a:r>
            <a:endParaRPr lang="en-GB" altLang="x-none"/>
          </a:p>
        </p:txBody>
      </p:sp>
      <p:sp>
        <p:nvSpPr>
          <p:cNvPr id="19" name="Text Box 22"/>
          <p:cNvSpPr txBox="1">
            <a:spLocks noChangeArrowheads="1"/>
          </p:cNvSpPr>
          <p:nvPr/>
        </p:nvSpPr>
        <p:spPr bwMode="auto">
          <a:xfrm>
            <a:off x="6553200" y="5562600"/>
            <a:ext cx="2133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2000" b="1">
                <a:solidFill>
                  <a:srgbClr val="0000FF"/>
                </a:solidFill>
              </a:rPr>
              <a:t>• yn00</a:t>
            </a:r>
            <a:endParaRPr lang="en-GB" altLang="x-none"/>
          </a:p>
        </p:txBody>
      </p:sp>
      <p:sp>
        <p:nvSpPr>
          <p:cNvPr id="20" name="Text Box 23"/>
          <p:cNvSpPr txBox="1">
            <a:spLocks noChangeArrowheads="1"/>
          </p:cNvSpPr>
          <p:nvPr/>
        </p:nvSpPr>
        <p:spPr bwMode="auto">
          <a:xfrm>
            <a:off x="6629400" y="4648200"/>
            <a:ext cx="25146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GB" altLang="x-none" sz="2400" b="1" dirty="0">
                <a:solidFill>
                  <a:srgbClr val="0000FF"/>
                </a:solidFill>
                <a:latin typeface="Arial" charset="0"/>
                <a:ea typeface="Arial" charset="0"/>
                <a:cs typeface="Arial" charset="0"/>
              </a:rPr>
              <a:t>Other methods: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0" name="ZoneTexte 1"/>
          <p:cNvSpPr txBox="1">
            <a:spLocks noChangeArrowheads="1"/>
          </p:cNvSpPr>
          <p:nvPr/>
        </p:nvSpPr>
        <p:spPr bwMode="auto">
          <a:xfrm>
            <a:off x="0" y="-26988"/>
            <a:ext cx="9144000" cy="10763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FF"/>
                </a:solidFill>
                <a:latin typeface="Arial" charset="0"/>
                <a:ea typeface="Arial" charset="0"/>
                <a:cs typeface="Arial" charset="0"/>
              </a:rPr>
              <a:t>Three major forces are at work in modifying the genetic information in any genome:</a:t>
            </a:r>
          </a:p>
        </p:txBody>
      </p:sp>
      <p:sp>
        <p:nvSpPr>
          <p:cNvPr id="40" name="Text Box 2">
            <a:extLst>
              <a:ext uri="{FF2B5EF4-FFF2-40B4-BE49-F238E27FC236}">
                <a16:creationId xmlns:a16="http://schemas.microsoft.com/office/drawing/2014/main" id="{E509A952-2FEF-4A42-B980-1AB5DA3D2AB5}"/>
              </a:ext>
            </a:extLst>
          </p:cNvPr>
          <p:cNvSpPr txBox="1">
            <a:spLocks noChangeArrowheads="1"/>
          </p:cNvSpPr>
          <p:nvPr/>
        </p:nvSpPr>
        <p:spPr bwMode="auto">
          <a:xfrm>
            <a:off x="1547813" y="1157288"/>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FF0000"/>
                </a:solidFill>
                <a:ea typeface="ＭＳ Ｐゴシック" charset="-128"/>
              </a:rPr>
              <a:t>Expansion</a:t>
            </a:r>
            <a:r>
              <a:rPr lang="en-GB" altLang="x-none" sz="2800" b="1">
                <a:ea typeface="ＭＳ Ｐゴシック" charset="-128"/>
              </a:rPr>
              <a:t>, </a:t>
            </a:r>
            <a:r>
              <a:rPr lang="en-GB" altLang="x-none" sz="2800" b="1">
                <a:solidFill>
                  <a:srgbClr val="0000FF"/>
                </a:solidFill>
                <a:ea typeface="ＭＳ Ｐゴシック" charset="-128"/>
              </a:rPr>
              <a:t>Exchange</a:t>
            </a:r>
            <a:r>
              <a:rPr lang="en-GB" altLang="x-none" sz="2800" b="1">
                <a:ea typeface="ＭＳ Ｐゴシック" charset="-128"/>
              </a:rPr>
              <a:t> and </a:t>
            </a:r>
            <a:r>
              <a:rPr lang="en-GB" altLang="x-none" sz="2800" b="1">
                <a:solidFill>
                  <a:srgbClr val="800080"/>
                </a:solidFill>
                <a:ea typeface="ＭＳ Ｐゴシック" charset="-128"/>
              </a:rPr>
              <a:t>Reduction</a:t>
            </a:r>
            <a:r>
              <a:rPr lang="en-GB" altLang="x-none" sz="2800" b="1">
                <a:ea typeface="ＭＳ Ｐゴシック" charset="-128"/>
              </a:rPr>
              <a:t>.</a:t>
            </a:r>
            <a:endParaRPr lang="en-GB" altLang="x-none" sz="2400">
              <a:ea typeface="ＭＳ Ｐゴシック" charset="-128"/>
            </a:endParaRPr>
          </a:p>
        </p:txBody>
      </p:sp>
      <p:grpSp>
        <p:nvGrpSpPr>
          <p:cNvPr id="41" name="Group 4">
            <a:extLst>
              <a:ext uri="{FF2B5EF4-FFF2-40B4-BE49-F238E27FC236}">
                <a16:creationId xmlns:a16="http://schemas.microsoft.com/office/drawing/2014/main" id="{C374FE71-755C-DB49-844A-BD9699FCB838}"/>
              </a:ext>
            </a:extLst>
          </p:cNvPr>
          <p:cNvGrpSpPr>
            <a:grpSpLocks/>
          </p:cNvGrpSpPr>
          <p:nvPr/>
        </p:nvGrpSpPr>
        <p:grpSpPr bwMode="auto">
          <a:xfrm>
            <a:off x="990600" y="1905000"/>
            <a:ext cx="7162800" cy="4267200"/>
            <a:chOff x="624" y="1200"/>
            <a:chExt cx="4512" cy="2688"/>
          </a:xfrm>
        </p:grpSpPr>
        <p:sp>
          <p:nvSpPr>
            <p:cNvPr id="42" name="Line 5">
              <a:extLst>
                <a:ext uri="{FF2B5EF4-FFF2-40B4-BE49-F238E27FC236}">
                  <a16:creationId xmlns:a16="http://schemas.microsoft.com/office/drawing/2014/main" id="{DFC2339E-E9E0-794A-8E6A-49BD6AD1505F}"/>
                </a:ext>
              </a:extLst>
            </p:cNvPr>
            <p:cNvSpPr>
              <a:spLocks noChangeShapeType="1"/>
            </p:cNvSpPr>
            <p:nvPr/>
          </p:nvSpPr>
          <p:spPr bwMode="auto">
            <a:xfrm>
              <a:off x="2880" y="2160"/>
              <a:ext cx="0" cy="81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43" name="Group 6">
              <a:extLst>
                <a:ext uri="{FF2B5EF4-FFF2-40B4-BE49-F238E27FC236}">
                  <a16:creationId xmlns:a16="http://schemas.microsoft.com/office/drawing/2014/main" id="{5E3B1DE5-8921-D144-88E3-3EB105770B18}"/>
                </a:ext>
              </a:extLst>
            </p:cNvPr>
            <p:cNvGrpSpPr>
              <a:grpSpLocks/>
            </p:cNvGrpSpPr>
            <p:nvPr/>
          </p:nvGrpSpPr>
          <p:grpSpPr bwMode="auto">
            <a:xfrm>
              <a:off x="624" y="1200"/>
              <a:ext cx="4512" cy="2688"/>
              <a:chOff x="624" y="1200"/>
              <a:chExt cx="4512" cy="2688"/>
            </a:xfrm>
          </p:grpSpPr>
          <p:sp>
            <p:nvSpPr>
              <p:cNvPr id="44" name="Text Box 7">
                <a:extLst>
                  <a:ext uri="{FF2B5EF4-FFF2-40B4-BE49-F238E27FC236}">
                    <a16:creationId xmlns:a16="http://schemas.microsoft.com/office/drawing/2014/main" id="{260E6E64-1B00-C940-88AC-1696CC34A050}"/>
                  </a:ext>
                </a:extLst>
              </p:cNvPr>
              <p:cNvSpPr txBox="1">
                <a:spLocks noChangeArrowheads="1"/>
              </p:cNvSpPr>
              <p:nvPr/>
            </p:nvSpPr>
            <p:spPr bwMode="auto">
              <a:xfrm>
                <a:off x="2448" y="1824"/>
                <a:ext cx="96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ea typeface="ＭＳ Ｐゴシック" charset="-128"/>
                  </a:rPr>
                  <a:t>Ancestor</a:t>
                </a:r>
                <a:endParaRPr lang="en-GB" altLang="x-none" sz="2400">
                  <a:ea typeface="ＭＳ Ｐゴシック" charset="-128"/>
                </a:endParaRPr>
              </a:p>
            </p:txBody>
          </p:sp>
          <p:sp>
            <p:nvSpPr>
              <p:cNvPr id="45" name="Text Box 8">
                <a:extLst>
                  <a:ext uri="{FF2B5EF4-FFF2-40B4-BE49-F238E27FC236}">
                    <a16:creationId xmlns:a16="http://schemas.microsoft.com/office/drawing/2014/main" id="{CDACA404-25B8-0D42-82D2-C3FA75733955}"/>
                  </a:ext>
                </a:extLst>
              </p:cNvPr>
              <p:cNvSpPr txBox="1">
                <a:spLocks noChangeArrowheads="1"/>
              </p:cNvSpPr>
              <p:nvPr/>
            </p:nvSpPr>
            <p:spPr bwMode="auto">
              <a:xfrm>
                <a:off x="2208" y="3102"/>
                <a:ext cx="144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ea typeface="ＭＳ Ｐゴシック" charset="-128"/>
                  </a:rPr>
                  <a:t>species genome</a:t>
                </a:r>
                <a:endParaRPr lang="en-GB" altLang="x-none" sz="2400">
                  <a:ea typeface="ＭＳ Ｐゴシック" charset="-128"/>
                </a:endParaRPr>
              </a:p>
            </p:txBody>
          </p:sp>
          <p:sp>
            <p:nvSpPr>
              <p:cNvPr id="46" name="Text Box 9">
                <a:extLst>
                  <a:ext uri="{FF2B5EF4-FFF2-40B4-BE49-F238E27FC236}">
                    <a16:creationId xmlns:a16="http://schemas.microsoft.com/office/drawing/2014/main" id="{379105B3-DE41-1F40-8FA1-EA275ABD5958}"/>
                  </a:ext>
                </a:extLst>
              </p:cNvPr>
              <p:cNvSpPr txBox="1">
                <a:spLocks noChangeArrowheads="1"/>
              </p:cNvSpPr>
              <p:nvPr/>
            </p:nvSpPr>
            <p:spPr bwMode="auto">
              <a:xfrm>
                <a:off x="1104" y="1200"/>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00FF"/>
                    </a:solidFill>
                    <a:ea typeface="ＭＳ Ｐゴシック" charset="-128"/>
                  </a:rPr>
                  <a:t>Evolutionary processes include</a:t>
                </a:r>
              </a:p>
            </p:txBody>
          </p:sp>
          <p:sp>
            <p:nvSpPr>
              <p:cNvPr id="47" name="Text Box 10">
                <a:extLst>
                  <a:ext uri="{FF2B5EF4-FFF2-40B4-BE49-F238E27FC236}">
                    <a16:creationId xmlns:a16="http://schemas.microsoft.com/office/drawing/2014/main" id="{9C2438C1-75E6-224C-B50C-8488137FBB41}"/>
                  </a:ext>
                </a:extLst>
              </p:cNvPr>
              <p:cNvSpPr txBox="1">
                <a:spLocks noChangeArrowheads="1"/>
              </p:cNvSpPr>
              <p:nvPr/>
            </p:nvSpPr>
            <p:spPr bwMode="auto">
              <a:xfrm>
                <a:off x="2928" y="2256"/>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FF00"/>
                    </a:solidFill>
                    <a:ea typeface="ＭＳ Ｐゴシック" charset="-128"/>
                  </a:rPr>
                  <a:t>Phylogeny*</a:t>
                </a:r>
                <a:endParaRPr lang="en-GB" altLang="x-none" sz="2400">
                  <a:ea typeface="ＭＳ Ｐゴシック" charset="-128"/>
                </a:endParaRPr>
              </a:p>
            </p:txBody>
          </p:sp>
          <p:sp>
            <p:nvSpPr>
              <p:cNvPr id="48" name="Line 11">
                <a:extLst>
                  <a:ext uri="{FF2B5EF4-FFF2-40B4-BE49-F238E27FC236}">
                    <a16:creationId xmlns:a16="http://schemas.microsoft.com/office/drawing/2014/main" id="{0C454B01-C5EF-7046-9BFE-E25C4101DC5F}"/>
                  </a:ext>
                </a:extLst>
              </p:cNvPr>
              <p:cNvSpPr>
                <a:spLocks noChangeShapeType="1"/>
              </p:cNvSpPr>
              <p:nvPr/>
            </p:nvSpPr>
            <p:spPr bwMode="auto">
              <a:xfrm>
                <a:off x="624" y="1200"/>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9" name="Line 12">
                <a:extLst>
                  <a:ext uri="{FF2B5EF4-FFF2-40B4-BE49-F238E27FC236}">
                    <a16:creationId xmlns:a16="http://schemas.microsoft.com/office/drawing/2014/main" id="{DC176C51-9B05-964C-B419-D9688961EA23}"/>
                  </a:ext>
                </a:extLst>
              </p:cNvPr>
              <p:cNvSpPr>
                <a:spLocks noChangeShapeType="1"/>
              </p:cNvSpPr>
              <p:nvPr/>
            </p:nvSpPr>
            <p:spPr bwMode="auto">
              <a:xfrm>
                <a:off x="624"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0" name="Line 13">
                <a:extLst>
                  <a:ext uri="{FF2B5EF4-FFF2-40B4-BE49-F238E27FC236}">
                    <a16:creationId xmlns:a16="http://schemas.microsoft.com/office/drawing/2014/main" id="{284A3F45-83C2-0E4C-A1E1-098FF134AAFC}"/>
                  </a:ext>
                </a:extLst>
              </p:cNvPr>
              <p:cNvSpPr>
                <a:spLocks noChangeShapeType="1"/>
              </p:cNvSpPr>
              <p:nvPr/>
            </p:nvSpPr>
            <p:spPr bwMode="auto">
              <a:xfrm>
                <a:off x="624" y="3888"/>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1" name="Line 14">
                <a:extLst>
                  <a:ext uri="{FF2B5EF4-FFF2-40B4-BE49-F238E27FC236}">
                    <a16:creationId xmlns:a16="http://schemas.microsoft.com/office/drawing/2014/main" id="{050FDDA2-813F-3A40-9806-E900F92B38A3}"/>
                  </a:ext>
                </a:extLst>
              </p:cNvPr>
              <p:cNvSpPr>
                <a:spLocks noChangeShapeType="1"/>
              </p:cNvSpPr>
              <p:nvPr/>
            </p:nvSpPr>
            <p:spPr bwMode="auto">
              <a:xfrm>
                <a:off x="5136"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52" name="Group 37">
            <a:extLst>
              <a:ext uri="{FF2B5EF4-FFF2-40B4-BE49-F238E27FC236}">
                <a16:creationId xmlns:a16="http://schemas.microsoft.com/office/drawing/2014/main" id="{5CDC64F5-976D-334A-8CFF-11C558F3F3E0}"/>
              </a:ext>
            </a:extLst>
          </p:cNvPr>
          <p:cNvGrpSpPr>
            <a:grpSpLocks/>
          </p:cNvGrpSpPr>
          <p:nvPr/>
        </p:nvGrpSpPr>
        <p:grpSpPr bwMode="auto">
          <a:xfrm>
            <a:off x="5486400" y="5334000"/>
            <a:ext cx="3276600" cy="914400"/>
            <a:chOff x="3456" y="3360"/>
            <a:chExt cx="2064" cy="576"/>
          </a:xfrm>
        </p:grpSpPr>
        <p:sp>
          <p:nvSpPr>
            <p:cNvPr id="53" name="Text Box 16">
              <a:extLst>
                <a:ext uri="{FF2B5EF4-FFF2-40B4-BE49-F238E27FC236}">
                  <a16:creationId xmlns:a16="http://schemas.microsoft.com/office/drawing/2014/main" id="{C456C2AD-47C2-B845-8E02-94823841E3DB}"/>
                </a:ext>
              </a:extLst>
            </p:cNvPr>
            <p:cNvSpPr txBox="1">
              <a:spLocks noChangeArrowheads="1"/>
            </p:cNvSpPr>
            <p:nvPr/>
          </p:nvSpPr>
          <p:spPr bwMode="auto">
            <a:xfrm>
              <a:off x="3456" y="3648"/>
              <a:ext cx="6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990099"/>
                  </a:solidFill>
                  <a:ea typeface="ＭＳ Ｐゴシック" charset="-128"/>
                </a:rPr>
                <a:t>loss</a:t>
              </a:r>
              <a:endParaRPr lang="en-GB" altLang="x-none" sz="2400">
                <a:ea typeface="ＭＳ Ｐゴシック" charset="-128"/>
              </a:endParaRPr>
            </a:p>
          </p:txBody>
        </p:sp>
        <p:sp>
          <p:nvSpPr>
            <p:cNvPr id="54" name="Line 17">
              <a:extLst>
                <a:ext uri="{FF2B5EF4-FFF2-40B4-BE49-F238E27FC236}">
                  <a16:creationId xmlns:a16="http://schemas.microsoft.com/office/drawing/2014/main" id="{8BEF3308-CB21-7F43-BBDC-03D204B1C8AD}"/>
                </a:ext>
              </a:extLst>
            </p:cNvPr>
            <p:cNvSpPr>
              <a:spLocks noChangeShapeType="1"/>
            </p:cNvSpPr>
            <p:nvPr/>
          </p:nvSpPr>
          <p:spPr bwMode="auto">
            <a:xfrm>
              <a:off x="3504" y="3360"/>
              <a:ext cx="123" cy="33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5" name="Text Box 18">
              <a:extLst>
                <a:ext uri="{FF2B5EF4-FFF2-40B4-BE49-F238E27FC236}">
                  <a16:creationId xmlns:a16="http://schemas.microsoft.com/office/drawing/2014/main" id="{B4DEAAF5-AD2D-DD48-A878-3D31122073F4}"/>
                </a:ext>
              </a:extLst>
            </p:cNvPr>
            <p:cNvSpPr txBox="1">
              <a:spLocks noChangeArrowheads="1"/>
            </p:cNvSpPr>
            <p:nvPr/>
          </p:nvSpPr>
          <p:spPr bwMode="auto">
            <a:xfrm>
              <a:off x="3984" y="3552"/>
              <a:ext cx="15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800080"/>
                  </a:solidFill>
                  <a:ea typeface="ＭＳ Ｐゴシック" charset="-128"/>
                </a:rPr>
                <a:t>Reduction*</a:t>
              </a:r>
              <a:endParaRPr lang="en-GB" altLang="x-none" sz="2800" b="1">
                <a:solidFill>
                  <a:srgbClr val="800080"/>
                </a:solidFill>
                <a:ea typeface="ＭＳ Ｐゴシック" charset="-128"/>
              </a:endParaRPr>
            </a:p>
          </p:txBody>
        </p:sp>
      </p:grpSp>
      <p:sp>
        <p:nvSpPr>
          <p:cNvPr id="56" name="Text Box 19">
            <a:extLst>
              <a:ext uri="{FF2B5EF4-FFF2-40B4-BE49-F238E27FC236}">
                <a16:creationId xmlns:a16="http://schemas.microsoft.com/office/drawing/2014/main" id="{CDB1E783-78F3-3248-8606-82E0B6B9181E}"/>
              </a:ext>
            </a:extLst>
          </p:cNvPr>
          <p:cNvSpPr txBox="1">
            <a:spLocks noChangeArrowheads="1"/>
          </p:cNvSpPr>
          <p:nvPr/>
        </p:nvSpPr>
        <p:spPr bwMode="auto">
          <a:xfrm>
            <a:off x="3124200" y="5715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669900"/>
                </a:solidFill>
                <a:ea typeface="ＭＳ Ｐゴシック" charset="-128"/>
              </a:rPr>
              <a:t>Rearrangements*</a:t>
            </a:r>
            <a:endParaRPr lang="en-GB" altLang="x-none" sz="1200">
              <a:ea typeface="ＭＳ Ｐゴシック" charset="-128"/>
            </a:endParaRPr>
          </a:p>
        </p:txBody>
      </p:sp>
      <p:grpSp>
        <p:nvGrpSpPr>
          <p:cNvPr id="57" name="Group 20">
            <a:extLst>
              <a:ext uri="{FF2B5EF4-FFF2-40B4-BE49-F238E27FC236}">
                <a16:creationId xmlns:a16="http://schemas.microsoft.com/office/drawing/2014/main" id="{4ECAAF56-46AE-CD47-AE7D-BADCF51A32F1}"/>
              </a:ext>
            </a:extLst>
          </p:cNvPr>
          <p:cNvGrpSpPr>
            <a:grpSpLocks/>
          </p:cNvGrpSpPr>
          <p:nvPr/>
        </p:nvGrpSpPr>
        <p:grpSpPr bwMode="auto">
          <a:xfrm>
            <a:off x="1143000" y="4724400"/>
            <a:ext cx="7010400" cy="1417638"/>
            <a:chOff x="720" y="2976"/>
            <a:chExt cx="4416" cy="893"/>
          </a:xfrm>
        </p:grpSpPr>
        <p:grpSp>
          <p:nvGrpSpPr>
            <p:cNvPr id="58" name="Group 21">
              <a:extLst>
                <a:ext uri="{FF2B5EF4-FFF2-40B4-BE49-F238E27FC236}">
                  <a16:creationId xmlns:a16="http://schemas.microsoft.com/office/drawing/2014/main" id="{25A16AB1-611C-D340-A450-8757C801D45D}"/>
                </a:ext>
              </a:extLst>
            </p:cNvPr>
            <p:cNvGrpSpPr>
              <a:grpSpLocks/>
            </p:cNvGrpSpPr>
            <p:nvPr/>
          </p:nvGrpSpPr>
          <p:grpSpPr bwMode="auto">
            <a:xfrm>
              <a:off x="720" y="2976"/>
              <a:ext cx="4416" cy="893"/>
              <a:chOff x="720" y="2976"/>
              <a:chExt cx="4416" cy="893"/>
            </a:xfrm>
          </p:grpSpPr>
          <p:sp>
            <p:nvSpPr>
              <p:cNvPr id="60" name="Line 22">
                <a:extLst>
                  <a:ext uri="{FF2B5EF4-FFF2-40B4-BE49-F238E27FC236}">
                    <a16:creationId xmlns:a16="http://schemas.microsoft.com/office/drawing/2014/main" id="{07DD6BFF-01C7-D84A-BA70-F2FF6E5967BE}"/>
                  </a:ext>
                </a:extLst>
              </p:cNvPr>
              <p:cNvSpPr>
                <a:spLocks noChangeShapeType="1"/>
              </p:cNvSpPr>
              <p:nvPr/>
            </p:nvSpPr>
            <p:spPr bwMode="auto">
              <a:xfrm>
                <a:off x="144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1" name="Line 23">
                <a:extLst>
                  <a:ext uri="{FF2B5EF4-FFF2-40B4-BE49-F238E27FC236}">
                    <a16:creationId xmlns:a16="http://schemas.microsoft.com/office/drawing/2014/main" id="{18AD404C-1372-2D46-882B-6F26A833F64B}"/>
                  </a:ext>
                </a:extLst>
              </p:cNvPr>
              <p:cNvSpPr>
                <a:spLocks noChangeShapeType="1"/>
              </p:cNvSpPr>
              <p:nvPr/>
            </p:nvSpPr>
            <p:spPr bwMode="auto">
              <a:xfrm flipH="1">
                <a:off x="360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2" name="Text Box 24">
                <a:extLst>
                  <a:ext uri="{FF2B5EF4-FFF2-40B4-BE49-F238E27FC236}">
                    <a16:creationId xmlns:a16="http://schemas.microsoft.com/office/drawing/2014/main" id="{87C15E29-6EDF-6C42-B345-E8E9F0582274}"/>
                  </a:ext>
                </a:extLst>
              </p:cNvPr>
              <p:cNvSpPr txBox="1">
                <a:spLocks noChangeArrowheads="1"/>
              </p:cNvSpPr>
              <p:nvPr/>
            </p:nvSpPr>
            <p:spPr bwMode="auto">
              <a:xfrm>
                <a:off x="720" y="2976"/>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000FF"/>
                    </a:solidFill>
                    <a:ea typeface="ＭＳ Ｐゴシック" charset="-128"/>
                  </a:rPr>
                  <a:t>HGT</a:t>
                </a:r>
              </a:p>
            </p:txBody>
          </p:sp>
          <p:sp>
            <p:nvSpPr>
              <p:cNvPr id="63" name="Text Box 25">
                <a:extLst>
                  <a:ext uri="{FF2B5EF4-FFF2-40B4-BE49-F238E27FC236}">
                    <a16:creationId xmlns:a16="http://schemas.microsoft.com/office/drawing/2014/main" id="{25F8BC44-8720-714E-82C9-CAC314ABEB42}"/>
                  </a:ext>
                </a:extLst>
              </p:cNvPr>
              <p:cNvSpPr txBox="1">
                <a:spLocks noChangeArrowheads="1"/>
              </p:cNvSpPr>
              <p:nvPr/>
            </p:nvSpPr>
            <p:spPr bwMode="auto">
              <a:xfrm>
                <a:off x="4512" y="312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000FF"/>
                    </a:solidFill>
                    <a:ea typeface="ＭＳ Ｐゴシック" charset="-128"/>
                  </a:rPr>
                  <a:t>HGT</a:t>
                </a:r>
                <a:endParaRPr lang="en-GB" altLang="x-none" sz="2400" b="1">
                  <a:solidFill>
                    <a:srgbClr val="FF0000"/>
                  </a:solidFill>
                  <a:ea typeface="ＭＳ Ｐゴシック" charset="-128"/>
                </a:endParaRPr>
              </a:p>
            </p:txBody>
          </p:sp>
          <p:sp>
            <p:nvSpPr>
              <p:cNvPr id="64" name="Text Box 26">
                <a:extLst>
                  <a:ext uri="{FF2B5EF4-FFF2-40B4-BE49-F238E27FC236}">
                    <a16:creationId xmlns:a16="http://schemas.microsoft.com/office/drawing/2014/main" id="{F2F0F5C6-25E8-9F4A-B275-0E17CA90EA18}"/>
                  </a:ext>
                </a:extLst>
              </p:cNvPr>
              <p:cNvSpPr txBox="1">
                <a:spLocks noChangeArrowheads="1"/>
              </p:cNvSpPr>
              <p:nvPr/>
            </p:nvSpPr>
            <p:spPr bwMode="auto">
              <a:xfrm>
                <a:off x="768" y="3504"/>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00FF"/>
                    </a:solidFill>
                    <a:ea typeface="ＭＳ Ｐゴシック" charset="-128"/>
                  </a:rPr>
                  <a:t>Exchange*</a:t>
                </a:r>
                <a:endParaRPr lang="en-GB" altLang="x-none" sz="2800" b="1">
                  <a:solidFill>
                    <a:srgbClr val="0000FF"/>
                  </a:solidFill>
                  <a:ea typeface="ＭＳ Ｐゴシック" charset="-128"/>
                </a:endParaRPr>
              </a:p>
            </p:txBody>
          </p:sp>
        </p:grpSp>
        <p:sp>
          <p:nvSpPr>
            <p:cNvPr id="59" name="Text Box 27">
              <a:extLst>
                <a:ext uri="{FF2B5EF4-FFF2-40B4-BE49-F238E27FC236}">
                  <a16:creationId xmlns:a16="http://schemas.microsoft.com/office/drawing/2014/main" id="{F0F202AD-BC46-B846-A618-9742B2B39EC3}"/>
                </a:ext>
              </a:extLst>
            </p:cNvPr>
            <p:cNvSpPr txBox="1">
              <a:spLocks noChangeArrowheads="1"/>
            </p:cNvSpPr>
            <p:nvPr/>
          </p:nvSpPr>
          <p:spPr bwMode="auto">
            <a:xfrm>
              <a:off x="720" y="3264"/>
              <a:ext cx="13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717FF"/>
                  </a:solidFill>
                  <a:latin typeface="Arial" charset="0"/>
                  <a:ea typeface="ＭＳ Ｐゴシック" charset="-128"/>
                </a:rPr>
                <a:t>introgression</a:t>
              </a:r>
              <a:endParaRPr lang="en-GB" altLang="x-none" sz="2400">
                <a:latin typeface="Arial" charset="0"/>
                <a:ea typeface="ＭＳ Ｐゴシック" charset="-128"/>
              </a:endParaRPr>
            </a:p>
          </p:txBody>
        </p:sp>
      </p:grpSp>
      <p:sp>
        <p:nvSpPr>
          <p:cNvPr id="65" name="Text Box 28">
            <a:extLst>
              <a:ext uri="{FF2B5EF4-FFF2-40B4-BE49-F238E27FC236}">
                <a16:creationId xmlns:a16="http://schemas.microsoft.com/office/drawing/2014/main" id="{1F74DDEF-F9E5-D849-A903-E8E80F01B1E6}"/>
              </a:ext>
            </a:extLst>
          </p:cNvPr>
          <p:cNvSpPr txBox="1">
            <a:spLocks noChangeArrowheads="1"/>
          </p:cNvSpPr>
          <p:nvPr/>
        </p:nvSpPr>
        <p:spPr bwMode="auto">
          <a:xfrm>
            <a:off x="2590800" y="4267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endParaRPr lang="fr-FR" altLang="x-none" sz="2400">
              <a:latin typeface="Arial" charset="0"/>
              <a:ea typeface="ＭＳ Ｐゴシック" charset="-128"/>
            </a:endParaRPr>
          </a:p>
        </p:txBody>
      </p:sp>
      <p:grpSp>
        <p:nvGrpSpPr>
          <p:cNvPr id="66" name="Group 29">
            <a:extLst>
              <a:ext uri="{FF2B5EF4-FFF2-40B4-BE49-F238E27FC236}">
                <a16:creationId xmlns:a16="http://schemas.microsoft.com/office/drawing/2014/main" id="{C85393D9-3D01-4641-B4C4-D8FD6EFAB2A5}"/>
              </a:ext>
            </a:extLst>
          </p:cNvPr>
          <p:cNvGrpSpPr>
            <a:grpSpLocks/>
          </p:cNvGrpSpPr>
          <p:nvPr/>
        </p:nvGrpSpPr>
        <p:grpSpPr bwMode="auto">
          <a:xfrm>
            <a:off x="1066800" y="2819400"/>
            <a:ext cx="7010400" cy="2286000"/>
            <a:chOff x="672" y="1776"/>
            <a:chExt cx="4416" cy="1440"/>
          </a:xfrm>
        </p:grpSpPr>
        <p:sp>
          <p:nvSpPr>
            <p:cNvPr id="67" name="Text Box 30">
              <a:extLst>
                <a:ext uri="{FF2B5EF4-FFF2-40B4-BE49-F238E27FC236}">
                  <a16:creationId xmlns:a16="http://schemas.microsoft.com/office/drawing/2014/main" id="{2B2ECC85-23E7-2C42-AE20-E29BA6296D0C}"/>
                </a:ext>
              </a:extLst>
            </p:cNvPr>
            <p:cNvSpPr txBox="1">
              <a:spLocks noChangeArrowheads="1"/>
            </p:cNvSpPr>
            <p:nvPr/>
          </p:nvSpPr>
          <p:spPr bwMode="auto">
            <a:xfrm>
              <a:off x="768" y="211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ea typeface="ＭＳ Ｐゴシック" charset="-128"/>
                </a:rPr>
                <a:t>duplication</a:t>
              </a:r>
            </a:p>
          </p:txBody>
        </p:sp>
        <p:sp>
          <p:nvSpPr>
            <p:cNvPr id="68" name="Text Box 31">
              <a:extLst>
                <a:ext uri="{FF2B5EF4-FFF2-40B4-BE49-F238E27FC236}">
                  <a16:creationId xmlns:a16="http://schemas.microsoft.com/office/drawing/2014/main" id="{466EA63E-AC19-A444-A75D-1F9CAC5F6D50}"/>
                </a:ext>
              </a:extLst>
            </p:cNvPr>
            <p:cNvSpPr txBox="1">
              <a:spLocks noChangeArrowheads="1"/>
            </p:cNvSpPr>
            <p:nvPr/>
          </p:nvSpPr>
          <p:spPr bwMode="auto">
            <a:xfrm>
              <a:off x="4320" y="259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ea typeface="ＭＳ Ｐゴシック" charset="-128"/>
                </a:rPr>
                <a:t>genesis</a:t>
              </a:r>
            </a:p>
          </p:txBody>
        </p:sp>
        <p:sp>
          <p:nvSpPr>
            <p:cNvPr id="69" name="Line 32">
              <a:extLst>
                <a:ext uri="{FF2B5EF4-FFF2-40B4-BE49-F238E27FC236}">
                  <a16:creationId xmlns:a16="http://schemas.microsoft.com/office/drawing/2014/main" id="{25A07095-685A-FA47-8278-C15AD5DB1B85}"/>
                </a:ext>
              </a:extLst>
            </p:cNvPr>
            <p:cNvSpPr>
              <a:spLocks noChangeShapeType="1"/>
            </p:cNvSpPr>
            <p:nvPr/>
          </p:nvSpPr>
          <p:spPr bwMode="auto">
            <a:xfrm>
              <a:off x="1632" y="2832"/>
              <a:ext cx="81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0" name="Line 33">
              <a:extLst>
                <a:ext uri="{FF2B5EF4-FFF2-40B4-BE49-F238E27FC236}">
                  <a16:creationId xmlns:a16="http://schemas.microsoft.com/office/drawing/2014/main" id="{720CCE29-A82E-7E4F-B9AB-B6D0ACA53E1D}"/>
                </a:ext>
              </a:extLst>
            </p:cNvPr>
            <p:cNvSpPr>
              <a:spLocks noChangeShapeType="1"/>
            </p:cNvSpPr>
            <p:nvPr/>
          </p:nvSpPr>
          <p:spPr bwMode="auto">
            <a:xfrm flipH="1">
              <a:off x="3552" y="2784"/>
              <a:ext cx="768" cy="4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1" name="Text Box 34">
              <a:extLst>
                <a:ext uri="{FF2B5EF4-FFF2-40B4-BE49-F238E27FC236}">
                  <a16:creationId xmlns:a16="http://schemas.microsoft.com/office/drawing/2014/main" id="{84CBBBD9-2FFF-7B49-8B99-FC6DF3FCA497}"/>
                </a:ext>
              </a:extLst>
            </p:cNvPr>
            <p:cNvSpPr txBox="1">
              <a:spLocks noChangeArrowheads="1"/>
            </p:cNvSpPr>
            <p:nvPr/>
          </p:nvSpPr>
          <p:spPr bwMode="auto">
            <a:xfrm>
              <a:off x="672" y="1776"/>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ea typeface="ＭＳ Ｐゴシック" charset="-128"/>
                </a:rPr>
                <a:t>Expansion*</a:t>
              </a:r>
              <a:endParaRPr lang="en-GB" altLang="x-none" sz="2800" b="1">
                <a:solidFill>
                  <a:srgbClr val="FF0000"/>
                </a:solidFill>
                <a:ea typeface="ＭＳ Ｐゴシック" charset="-128"/>
              </a:endParaRPr>
            </a:p>
          </p:txBody>
        </p:sp>
        <p:sp>
          <p:nvSpPr>
            <p:cNvPr id="72" name="Text Box 35">
              <a:extLst>
                <a:ext uri="{FF2B5EF4-FFF2-40B4-BE49-F238E27FC236}">
                  <a16:creationId xmlns:a16="http://schemas.microsoft.com/office/drawing/2014/main" id="{01882E2E-8309-144D-8D2D-72E2F218CA53}"/>
                </a:ext>
              </a:extLst>
            </p:cNvPr>
            <p:cNvSpPr txBox="1">
              <a:spLocks noChangeArrowheads="1"/>
            </p:cNvSpPr>
            <p:nvPr/>
          </p:nvSpPr>
          <p:spPr bwMode="auto">
            <a:xfrm>
              <a:off x="720" y="2544"/>
              <a:ext cx="17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FB0817"/>
                  </a:solidFill>
                  <a:latin typeface="Helvetica" charset="0"/>
                  <a:ea typeface="ＭＳ Ｐゴシック" charset="-128"/>
                </a:rPr>
                <a:t>Whole Genome Dup.</a:t>
              </a:r>
              <a:endParaRPr lang="en-GB" altLang="x-none" sz="2000" b="1">
                <a:latin typeface="Helvetica" charset="0"/>
                <a:ea typeface="ＭＳ Ｐゴシック" charset="-128"/>
              </a:endParaRPr>
            </a:p>
          </p:txBody>
        </p:sp>
        <p:sp>
          <p:nvSpPr>
            <p:cNvPr id="73" name="Text Box 36">
              <a:extLst>
                <a:ext uri="{FF2B5EF4-FFF2-40B4-BE49-F238E27FC236}">
                  <a16:creationId xmlns:a16="http://schemas.microsoft.com/office/drawing/2014/main" id="{E49F90A4-96D3-6143-96A9-7F3153149734}"/>
                </a:ext>
              </a:extLst>
            </p:cNvPr>
            <p:cNvSpPr txBox="1">
              <a:spLocks noChangeArrowheads="1"/>
            </p:cNvSpPr>
            <p:nvPr/>
          </p:nvSpPr>
          <p:spPr bwMode="auto">
            <a:xfrm>
              <a:off x="720" y="2352"/>
              <a:ext cx="13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FB0817"/>
                  </a:solidFill>
                  <a:latin typeface="Helvetica" charset="0"/>
                  <a:ea typeface="ＭＳ Ｐゴシック" charset="-128"/>
                </a:rPr>
                <a:t>segmental dup.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anim calcmode="lin" valueType="num">
                                      <p:cBhvr>
                                        <p:cTn id="13" dur="1000" fill="hold"/>
                                        <p:tgtEl>
                                          <p:spTgt spid="66"/>
                                        </p:tgtEl>
                                        <p:attrNameLst>
                                          <p:attrName>ppt_x</p:attrName>
                                        </p:attrNameLst>
                                      </p:cBhvr>
                                      <p:tavLst>
                                        <p:tav tm="0">
                                          <p:val>
                                            <p:strVal val="#ppt_x"/>
                                          </p:val>
                                        </p:tav>
                                        <p:tav tm="100000">
                                          <p:val>
                                            <p:strVal val="#ppt_x"/>
                                          </p:val>
                                        </p:tav>
                                      </p:tavLst>
                                    </p:anim>
                                    <p:anim calcmode="lin" valueType="num">
                                      <p:cBhvr>
                                        <p:cTn id="14" dur="1000" fill="hold"/>
                                        <p:tgtEl>
                                          <p:spTgt spid="6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1000"/>
                                        <p:tgtEl>
                                          <p:spTgt spid="57"/>
                                        </p:tgtEl>
                                      </p:cBhvr>
                                    </p:animEffect>
                                    <p:anim calcmode="lin" valueType="num">
                                      <p:cBhvr>
                                        <p:cTn id="19" dur="1000" fill="hold"/>
                                        <p:tgtEl>
                                          <p:spTgt spid="57"/>
                                        </p:tgtEl>
                                        <p:attrNameLst>
                                          <p:attrName>ppt_x</p:attrName>
                                        </p:attrNameLst>
                                      </p:cBhvr>
                                      <p:tavLst>
                                        <p:tav tm="0">
                                          <p:val>
                                            <p:strVal val="#ppt_x"/>
                                          </p:val>
                                        </p:tav>
                                        <p:tav tm="100000">
                                          <p:val>
                                            <p:strVal val="#ppt_x"/>
                                          </p:val>
                                        </p:tav>
                                      </p:tavLst>
                                    </p:anim>
                                    <p:anim calcmode="lin" valueType="num">
                                      <p:cBhvr>
                                        <p:cTn id="20" dur="1000" fill="hold"/>
                                        <p:tgtEl>
                                          <p:spTgt spid="57"/>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000"/>
                                        <p:tgtEl>
                                          <p:spTgt spid="52"/>
                                        </p:tgtEl>
                                      </p:cBhvr>
                                    </p:animEffect>
                                    <p:anim calcmode="lin" valueType="num">
                                      <p:cBhvr>
                                        <p:cTn id="25" dur="1000" fill="hold"/>
                                        <p:tgtEl>
                                          <p:spTgt spid="52"/>
                                        </p:tgtEl>
                                        <p:attrNameLst>
                                          <p:attrName>ppt_x</p:attrName>
                                        </p:attrNameLst>
                                      </p:cBhvr>
                                      <p:tavLst>
                                        <p:tav tm="0">
                                          <p:val>
                                            <p:strVal val="#ppt_x"/>
                                          </p:val>
                                        </p:tav>
                                        <p:tav tm="100000">
                                          <p:val>
                                            <p:strVal val="#ppt_x"/>
                                          </p:val>
                                        </p:tav>
                                      </p:tavLst>
                                    </p:anim>
                                    <p:anim calcmode="lin" valueType="num">
                                      <p:cBhvr>
                                        <p:cTn id="26" dur="1000" fill="hold"/>
                                        <p:tgtEl>
                                          <p:spTgt spid="52"/>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0" y="1488847"/>
            <a:ext cx="91440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3200" b="1" dirty="0">
                <a:solidFill>
                  <a:srgbClr val="FF0000"/>
                </a:solidFill>
                <a:latin typeface="Arial" charset="0"/>
                <a:ea typeface="Arial" charset="0"/>
                <a:cs typeface="Arial" charset="0"/>
              </a:rPr>
              <a:t>Purifying selection:</a:t>
            </a:r>
          </a:p>
          <a:p>
            <a:pPr>
              <a:spcBef>
                <a:spcPct val="50000"/>
              </a:spcBef>
              <a:defRPr/>
            </a:pPr>
            <a:r>
              <a:rPr lang="en-GB" altLang="x-none" sz="2400" b="1" dirty="0">
                <a:latin typeface="Arial" charset="0"/>
                <a:ea typeface="Arial" charset="0"/>
                <a:cs typeface="Arial" charset="0"/>
              </a:rPr>
              <a:t>Most of the time, selection eliminates deleterious mutations, keeping the protein as it is.</a:t>
            </a:r>
          </a:p>
        </p:txBody>
      </p:sp>
      <p:sp>
        <p:nvSpPr>
          <p:cNvPr id="134147" name="Text Box 3"/>
          <p:cNvSpPr txBox="1">
            <a:spLocks noChangeArrowheads="1"/>
          </p:cNvSpPr>
          <p:nvPr/>
        </p:nvSpPr>
        <p:spPr bwMode="auto">
          <a:xfrm>
            <a:off x="0" y="3548042"/>
            <a:ext cx="914400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solidFill>
                  <a:srgbClr val="FF0000"/>
                </a:solidFill>
                <a:latin typeface="Arial" charset="0"/>
                <a:ea typeface="Arial" charset="0"/>
                <a:cs typeface="Arial" charset="0"/>
              </a:rPr>
              <a:t>Positive selection:</a:t>
            </a:r>
          </a:p>
          <a:p>
            <a:pPr>
              <a:spcBef>
                <a:spcPct val="50000"/>
              </a:spcBef>
              <a:defRPr/>
            </a:pPr>
            <a:r>
              <a:rPr lang="en-GB" altLang="x-none" sz="2400" b="1" dirty="0">
                <a:latin typeface="Arial" charset="0"/>
                <a:ea typeface="Arial" charset="0"/>
                <a:cs typeface="Arial" charset="0"/>
              </a:rPr>
              <a:t>In few instances we find that </a:t>
            </a:r>
            <a:r>
              <a:rPr lang="en-GB" altLang="x-none" sz="2400" b="1" dirty="0" err="1">
                <a:latin typeface="Arial" charset="0"/>
                <a:ea typeface="Arial" charset="0"/>
                <a:cs typeface="Arial" charset="0"/>
              </a:rPr>
              <a:t>d</a:t>
            </a:r>
            <a:r>
              <a:rPr lang="en-GB" altLang="x-none" sz="2400" b="1" baseline="-25000" dirty="0" err="1">
                <a:latin typeface="Arial" charset="0"/>
                <a:ea typeface="Arial" charset="0"/>
                <a:cs typeface="Arial" charset="0"/>
              </a:rPr>
              <a:t>N</a:t>
            </a:r>
            <a:r>
              <a:rPr lang="en-GB" altLang="x-none" sz="2400" b="1" dirty="0">
                <a:latin typeface="Arial" charset="0"/>
                <a:ea typeface="Arial" charset="0"/>
                <a:cs typeface="Arial" charset="0"/>
              </a:rPr>
              <a:t> (also denoted </a:t>
            </a:r>
            <a:r>
              <a:rPr lang="en-GB" altLang="x-none" sz="2400" b="1" dirty="0" err="1">
                <a:latin typeface="Arial" charset="0"/>
                <a:ea typeface="Arial" charset="0"/>
                <a:cs typeface="Arial" charset="0"/>
              </a:rPr>
              <a:t>K</a:t>
            </a:r>
            <a:r>
              <a:rPr lang="en-GB" altLang="x-none" sz="2400" b="1" baseline="-25000" dirty="0" err="1">
                <a:latin typeface="Arial" charset="0"/>
                <a:ea typeface="Arial" charset="0"/>
                <a:cs typeface="Arial" charset="0"/>
              </a:rPr>
              <a:t>a</a:t>
            </a:r>
            <a:r>
              <a:rPr lang="en-GB" altLang="x-none" sz="2400" b="1" dirty="0">
                <a:latin typeface="Arial" charset="0"/>
                <a:ea typeface="Arial" charset="0"/>
                <a:cs typeface="Arial" charset="0"/>
              </a:rPr>
              <a:t>) is much greater than </a:t>
            </a:r>
            <a:r>
              <a:rPr lang="en-GB" altLang="x-none" sz="2400" b="1" dirty="0" err="1">
                <a:latin typeface="Arial" charset="0"/>
                <a:ea typeface="Arial" charset="0"/>
                <a:cs typeface="Arial" charset="0"/>
              </a:rPr>
              <a:t>d</a:t>
            </a:r>
            <a:r>
              <a:rPr lang="en-GB" altLang="x-none" sz="2400" b="1" baseline="-25000" dirty="0" err="1">
                <a:latin typeface="Arial" charset="0"/>
                <a:ea typeface="Arial" charset="0"/>
                <a:cs typeface="Arial" charset="0"/>
              </a:rPr>
              <a:t>S</a:t>
            </a:r>
            <a:r>
              <a:rPr lang="en-GB" altLang="x-none" sz="2400" b="1" dirty="0">
                <a:latin typeface="Arial" charset="0"/>
                <a:ea typeface="Arial" charset="0"/>
                <a:cs typeface="Arial" charset="0"/>
              </a:rPr>
              <a:t> (also denoted K</a:t>
            </a:r>
            <a:r>
              <a:rPr lang="en-GB" altLang="x-none" sz="2400" b="1" baseline="-25000" dirty="0">
                <a:latin typeface="Arial" charset="0"/>
                <a:ea typeface="Arial" charset="0"/>
                <a:cs typeface="Arial" charset="0"/>
              </a:rPr>
              <a:t>s</a:t>
            </a:r>
            <a:r>
              <a:rPr lang="en-GB" altLang="x-none" sz="2400" b="1" dirty="0">
                <a:latin typeface="Arial" charset="0"/>
                <a:ea typeface="Arial" charset="0"/>
                <a:cs typeface="Arial" charset="0"/>
              </a:rPr>
              <a:t>) (i.e. </a:t>
            </a:r>
            <a:r>
              <a:rPr lang="en-GB" altLang="x-none" sz="2400" b="1" dirty="0" err="1">
                <a:latin typeface="Arial" charset="0"/>
                <a:ea typeface="Arial" charset="0"/>
                <a:cs typeface="Arial" charset="0"/>
              </a:rPr>
              <a:t>d</a:t>
            </a:r>
            <a:r>
              <a:rPr lang="en-GB" altLang="x-none" sz="2400" b="1" baseline="-25000" dirty="0" err="1">
                <a:latin typeface="Arial" charset="0"/>
                <a:ea typeface="Arial" charset="0"/>
                <a:cs typeface="Arial" charset="0"/>
              </a:rPr>
              <a:t>N</a:t>
            </a:r>
            <a:r>
              <a:rPr lang="en-GB" altLang="x-none" sz="2400" b="1" dirty="0">
                <a:latin typeface="Arial" charset="0"/>
                <a:ea typeface="Arial" charset="0"/>
                <a:cs typeface="Arial" charset="0"/>
              </a:rPr>
              <a:t>/</a:t>
            </a:r>
            <a:r>
              <a:rPr lang="en-GB" altLang="x-none" sz="2400" b="1" dirty="0" err="1">
                <a:latin typeface="Arial" charset="0"/>
                <a:ea typeface="Arial" charset="0"/>
                <a:cs typeface="Arial" charset="0"/>
              </a:rPr>
              <a:t>d</a:t>
            </a:r>
            <a:r>
              <a:rPr lang="en-GB" altLang="x-none" sz="2400" b="1" baseline="-25000" dirty="0" err="1">
                <a:latin typeface="Arial" charset="0"/>
                <a:ea typeface="Arial" charset="0"/>
                <a:cs typeface="Arial" charset="0"/>
              </a:rPr>
              <a:t>S</a:t>
            </a:r>
            <a:r>
              <a:rPr lang="en-GB" altLang="x-none" sz="2400" b="1" dirty="0">
                <a:latin typeface="Arial" charset="0"/>
                <a:ea typeface="Arial" charset="0"/>
                <a:cs typeface="Arial" charset="0"/>
              </a:rPr>
              <a:t> &gt;&gt; 1 (</a:t>
            </a:r>
            <a:r>
              <a:rPr lang="en-GB" altLang="x-none" sz="2400" b="1" dirty="0" err="1">
                <a:latin typeface="Arial" charset="0"/>
                <a:ea typeface="Arial" charset="0"/>
                <a:cs typeface="Arial" charset="0"/>
              </a:rPr>
              <a:t>K</a:t>
            </a:r>
            <a:r>
              <a:rPr lang="en-GB" altLang="x-none" sz="2400" b="1" baseline="-25000" dirty="0" err="1">
                <a:latin typeface="Arial" charset="0"/>
                <a:ea typeface="Arial" charset="0"/>
                <a:cs typeface="Arial" charset="0"/>
              </a:rPr>
              <a:t>a</a:t>
            </a:r>
            <a:r>
              <a:rPr lang="en-GB" altLang="x-none" sz="2400" b="1" dirty="0">
                <a:latin typeface="Arial" charset="0"/>
                <a:ea typeface="Arial" charset="0"/>
                <a:cs typeface="Arial" charset="0"/>
              </a:rPr>
              <a:t>/K</a:t>
            </a:r>
            <a:r>
              <a:rPr lang="en-GB" altLang="x-none" sz="2400" b="1" baseline="-25000" dirty="0">
                <a:latin typeface="Arial" charset="0"/>
                <a:ea typeface="Arial" charset="0"/>
                <a:cs typeface="Arial" charset="0"/>
              </a:rPr>
              <a:t>s </a:t>
            </a:r>
            <a:r>
              <a:rPr lang="en-GB" altLang="x-none" sz="2400" b="1" dirty="0">
                <a:latin typeface="Arial" charset="0"/>
                <a:ea typeface="Arial" charset="0"/>
                <a:cs typeface="Arial" charset="0"/>
              </a:rPr>
              <a:t>&gt;&gt;1 )). This is strong evidence that selection has acted to change the protein.</a:t>
            </a:r>
          </a:p>
        </p:txBody>
      </p:sp>
      <p:sp>
        <p:nvSpPr>
          <p:cNvPr id="2" name="ZoneTexte 1"/>
          <p:cNvSpPr txBox="1"/>
          <p:nvPr/>
        </p:nvSpPr>
        <p:spPr>
          <a:xfrm>
            <a:off x="0" y="0"/>
            <a:ext cx="9144000" cy="646331"/>
          </a:xfrm>
          <a:prstGeom prst="rect">
            <a:avLst/>
          </a:prstGeom>
          <a:solidFill>
            <a:srgbClr val="FFFF00"/>
          </a:solidFill>
        </p:spPr>
        <p:txBody>
          <a:bodyPr wrap="square" rtlCol="0">
            <a:spAutoFit/>
          </a:bodyPr>
          <a:lstStyle/>
          <a:p>
            <a:pPr algn="ctr"/>
            <a:r>
              <a:rPr lang="en-GB" sz="3600" b="1" dirty="0">
                <a:solidFill>
                  <a:srgbClr val="0000FF"/>
                </a:solidFill>
                <a:latin typeface="Arial" charset="0"/>
                <a:ea typeface="Arial" charset="0"/>
                <a:cs typeface="Arial" charset="0"/>
              </a:rPr>
              <a:t>Purifying – Positive selection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Text Box 4"/>
          <p:cNvSpPr txBox="1">
            <a:spLocks noChangeArrowheads="1"/>
          </p:cNvSpPr>
          <p:nvPr/>
        </p:nvSpPr>
        <p:spPr bwMode="auto">
          <a:xfrm>
            <a:off x="76200" y="826834"/>
            <a:ext cx="9067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0000FF"/>
                </a:solidFill>
                <a:latin typeface="Arial" charset="0"/>
                <a:ea typeface="Arial" charset="0"/>
                <a:cs typeface="Arial" charset="0"/>
              </a:rPr>
              <a:t>Positive selection was tested for, by comparing the number of nonsynonymous substitutions per nonsynonymous site (</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N</a:t>
            </a:r>
            <a:r>
              <a:rPr lang="en-GB" altLang="x-none" sz="2400" b="1" dirty="0">
                <a:solidFill>
                  <a:srgbClr val="0000FF"/>
                </a:solidFill>
                <a:latin typeface="Arial" charset="0"/>
                <a:ea typeface="Arial" charset="0"/>
                <a:cs typeface="Arial" charset="0"/>
              </a:rPr>
              <a:t>) to the number of synonymous substitutions per synonymous site (</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S</a:t>
            </a:r>
            <a:r>
              <a:rPr lang="en-GB" altLang="x-none" sz="2400" b="1" dirty="0">
                <a:solidFill>
                  <a:srgbClr val="0000FF"/>
                </a:solidFill>
                <a:latin typeface="Arial" charset="0"/>
                <a:ea typeface="Arial" charset="0"/>
                <a:cs typeface="Arial" charset="0"/>
              </a:rPr>
              <a:t>).</a:t>
            </a:r>
          </a:p>
          <a:p>
            <a:pPr>
              <a:spcBef>
                <a:spcPct val="50000"/>
              </a:spcBef>
              <a:defRPr/>
            </a:pPr>
            <a:r>
              <a:rPr lang="en-GB" altLang="x-none" sz="2400" b="1" dirty="0">
                <a:solidFill>
                  <a:srgbClr val="0000FF"/>
                </a:solidFill>
                <a:latin typeface="Arial" charset="0"/>
                <a:ea typeface="Arial" charset="0"/>
                <a:cs typeface="Arial" charset="0"/>
              </a:rPr>
              <a:t>Because these numbers are normalized to the number of sites, if selection were neutral (i.e., as for a pseudogene) the </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N</a:t>
            </a:r>
            <a:r>
              <a:rPr lang="en-GB" altLang="x-none" sz="2400" b="1" dirty="0">
                <a:solidFill>
                  <a:srgbClr val="0000FF"/>
                </a:solidFill>
                <a:latin typeface="Arial" charset="0"/>
                <a:ea typeface="Arial" charset="0"/>
                <a:cs typeface="Arial" charset="0"/>
              </a:rPr>
              <a:t>/</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S</a:t>
            </a:r>
            <a:r>
              <a:rPr lang="en-GB" altLang="x-none" sz="2400" b="1" dirty="0">
                <a:solidFill>
                  <a:srgbClr val="0000FF"/>
                </a:solidFill>
                <a:latin typeface="Arial" charset="0"/>
                <a:ea typeface="Arial" charset="0"/>
                <a:cs typeface="Arial" charset="0"/>
              </a:rPr>
              <a:t> ratio would be equal to 1. An unequivocal sign of positive selection is a </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N</a:t>
            </a:r>
            <a:r>
              <a:rPr lang="en-GB" altLang="x-none" sz="2400" b="1" dirty="0">
                <a:solidFill>
                  <a:srgbClr val="0000FF"/>
                </a:solidFill>
                <a:latin typeface="Arial" charset="0"/>
                <a:ea typeface="Arial" charset="0"/>
                <a:cs typeface="Arial" charset="0"/>
              </a:rPr>
              <a:t>/</a:t>
            </a:r>
            <a:r>
              <a:rPr lang="en-GB" altLang="x-none" sz="2400" b="1" i="1" dirty="0" err="1">
                <a:solidFill>
                  <a:srgbClr val="0000FF"/>
                </a:solidFill>
                <a:latin typeface="Arial" charset="0"/>
                <a:ea typeface="Arial" charset="0"/>
                <a:cs typeface="Arial" charset="0"/>
              </a:rPr>
              <a:t>d</a:t>
            </a:r>
            <a:r>
              <a:rPr lang="en-GB" altLang="x-none" sz="2400" b="1" i="1" baseline="-25000" dirty="0" err="1">
                <a:solidFill>
                  <a:srgbClr val="0000FF"/>
                </a:solidFill>
                <a:latin typeface="Arial" charset="0"/>
                <a:ea typeface="Arial" charset="0"/>
                <a:cs typeface="Arial" charset="0"/>
              </a:rPr>
              <a:t>S</a:t>
            </a:r>
            <a:r>
              <a:rPr lang="en-GB" altLang="x-none" sz="2400" b="1" dirty="0">
                <a:solidFill>
                  <a:srgbClr val="0000FF"/>
                </a:solidFill>
                <a:latin typeface="Arial" charset="0"/>
                <a:ea typeface="Arial" charset="0"/>
                <a:cs typeface="Arial" charset="0"/>
              </a:rPr>
              <a:t> ratio significantly exceeding 1, indicating a functional benefit to diversify the amino acid sequence.</a:t>
            </a:r>
          </a:p>
        </p:txBody>
      </p:sp>
      <p:sp>
        <p:nvSpPr>
          <p:cNvPr id="134149" name="Text Box 5"/>
          <p:cNvSpPr txBox="1">
            <a:spLocks noChangeArrowheads="1"/>
          </p:cNvSpPr>
          <p:nvPr/>
        </p:nvSpPr>
        <p:spPr bwMode="auto">
          <a:xfrm>
            <a:off x="539552" y="4858022"/>
            <a:ext cx="6248400" cy="1811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&lt; 0.25</a:t>
            </a:r>
            <a:r>
              <a:rPr lang="en-GB" altLang="x-none" sz="2400" b="1" dirty="0"/>
              <a:t> indicates </a:t>
            </a:r>
            <a:r>
              <a:rPr lang="en-GB" altLang="x-none" sz="2400" b="1" dirty="0">
                <a:solidFill>
                  <a:srgbClr val="FF0000"/>
                </a:solidFill>
              </a:rPr>
              <a:t>purifying selection</a:t>
            </a:r>
            <a:r>
              <a:rPr lang="en-GB" altLang="x-none" sz="2400" b="1" dirty="0"/>
              <a:t>;</a:t>
            </a:r>
          </a:p>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 1</a:t>
            </a:r>
            <a:r>
              <a:rPr lang="en-GB" altLang="x-none" sz="2400" b="1" dirty="0"/>
              <a:t> suggests </a:t>
            </a:r>
            <a:r>
              <a:rPr lang="en-GB" altLang="x-none" sz="2400" b="1" dirty="0">
                <a:solidFill>
                  <a:srgbClr val="FF0000"/>
                </a:solidFill>
              </a:rPr>
              <a:t>neutral evolution</a:t>
            </a:r>
            <a:r>
              <a:rPr lang="en-GB" altLang="x-none" sz="2400" b="1" dirty="0"/>
              <a:t>;</a:t>
            </a:r>
          </a:p>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&gt;&gt; 1</a:t>
            </a:r>
            <a:r>
              <a:rPr lang="en-GB" altLang="x-none" sz="2400" b="1" dirty="0"/>
              <a:t> indicates </a:t>
            </a:r>
            <a:r>
              <a:rPr lang="en-GB" altLang="x-none" sz="2400" b="1" dirty="0">
                <a:solidFill>
                  <a:srgbClr val="FF0000"/>
                </a:solidFill>
              </a:rPr>
              <a:t>positive selection</a:t>
            </a:r>
            <a:r>
              <a:rPr lang="en-GB" altLang="x-none" sz="2400" b="1" dirty="0"/>
              <a:t>. </a:t>
            </a:r>
          </a:p>
        </p:txBody>
      </p:sp>
      <p:sp>
        <p:nvSpPr>
          <p:cNvPr id="134150" name="AutoShape 6"/>
          <p:cNvSpPr>
            <a:spLocks/>
          </p:cNvSpPr>
          <p:nvPr/>
        </p:nvSpPr>
        <p:spPr bwMode="auto">
          <a:xfrm>
            <a:off x="323527" y="5007607"/>
            <a:ext cx="117727" cy="1512168"/>
          </a:xfrm>
          <a:prstGeom prst="leftBrace">
            <a:avLst>
              <a:gd name="adj1" fmla="val 13333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b="1"/>
          </a:p>
        </p:txBody>
      </p:sp>
      <p:sp>
        <p:nvSpPr>
          <p:cNvPr id="7" name="ZoneTexte 6"/>
          <p:cNvSpPr txBox="1"/>
          <p:nvPr/>
        </p:nvSpPr>
        <p:spPr>
          <a:xfrm>
            <a:off x="0" y="0"/>
            <a:ext cx="9144000" cy="646331"/>
          </a:xfrm>
          <a:prstGeom prst="rect">
            <a:avLst/>
          </a:prstGeom>
          <a:solidFill>
            <a:srgbClr val="FFFF00"/>
          </a:solidFill>
        </p:spPr>
        <p:txBody>
          <a:bodyPr wrap="square" rtlCol="0">
            <a:spAutoFit/>
          </a:bodyPr>
          <a:lstStyle/>
          <a:p>
            <a:pPr algn="ctr"/>
            <a:r>
              <a:rPr lang="en-GB" sz="3600" b="1" dirty="0">
                <a:solidFill>
                  <a:srgbClr val="0000FF"/>
                </a:solidFill>
                <a:latin typeface="Arial" charset="0"/>
                <a:ea typeface="Arial" charset="0"/>
                <a:cs typeface="Arial" charset="0"/>
              </a:rPr>
              <a:t>Purifying – Positive selection</a:t>
            </a:r>
          </a:p>
        </p:txBody>
      </p:sp>
    </p:spTree>
    <p:extLst>
      <p:ext uri="{BB962C8B-B14F-4D97-AF65-F5344CB8AC3E}">
        <p14:creationId xmlns:p14="http://schemas.microsoft.com/office/powerpoint/2010/main" val="113767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71438" y="904751"/>
            <a:ext cx="9396413"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FF0000"/>
                </a:solidFill>
              </a:rPr>
              <a:t>Negative (purifying) selection</a:t>
            </a:r>
            <a:r>
              <a:rPr lang="en-GB" altLang="x-none" sz="3200" b="1" dirty="0"/>
              <a:t> eliminates disadvantageous mutations i.e. inhibits protein evolution.</a:t>
            </a:r>
          </a:p>
          <a:p>
            <a:pPr>
              <a:spcBef>
                <a:spcPct val="50000"/>
              </a:spcBef>
              <a:defRPr/>
            </a:pPr>
            <a:r>
              <a:rPr lang="en-GB" altLang="x-none" sz="3200" b="1" dirty="0"/>
              <a:t>(explains why </a:t>
            </a:r>
            <a:r>
              <a:rPr lang="en-GB" altLang="x-none" sz="3200" b="1" dirty="0" err="1"/>
              <a:t>d</a:t>
            </a:r>
            <a:r>
              <a:rPr lang="en-GB" altLang="x-none" sz="3200" b="1" baseline="-25000" dirty="0" err="1"/>
              <a:t>N</a:t>
            </a:r>
            <a:r>
              <a:rPr lang="en-GB" altLang="x-none" sz="3200" b="1" dirty="0"/>
              <a:t> &lt; </a:t>
            </a:r>
            <a:r>
              <a:rPr lang="en-GB" altLang="x-none" sz="3200" b="1" dirty="0" err="1"/>
              <a:t>d</a:t>
            </a:r>
            <a:r>
              <a:rPr lang="en-GB" altLang="x-none" sz="3200" b="1" baseline="-25000" dirty="0" err="1"/>
              <a:t>S</a:t>
            </a:r>
            <a:r>
              <a:rPr lang="en-GB" altLang="x-none" sz="3200" b="1" dirty="0"/>
              <a:t> in most protein coding regions)</a:t>
            </a:r>
            <a:endParaRPr lang="en-GB" altLang="x-none" sz="3200" dirty="0"/>
          </a:p>
        </p:txBody>
      </p:sp>
      <p:sp>
        <p:nvSpPr>
          <p:cNvPr id="135171" name="Text Box 3"/>
          <p:cNvSpPr txBox="1">
            <a:spLocks noChangeArrowheads="1"/>
          </p:cNvSpPr>
          <p:nvPr/>
        </p:nvSpPr>
        <p:spPr bwMode="auto">
          <a:xfrm>
            <a:off x="0" y="3558827"/>
            <a:ext cx="91440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solidFill>
                  <a:srgbClr val="FF0000"/>
                </a:solidFill>
              </a:rPr>
              <a:t>Positive selection</a:t>
            </a:r>
            <a:r>
              <a:rPr lang="en-GB" altLang="x-none" sz="2800" b="1" dirty="0"/>
              <a:t> is very important for evolution of new functions, especially for duplicated genes.</a:t>
            </a:r>
          </a:p>
          <a:p>
            <a:pPr>
              <a:spcBef>
                <a:spcPct val="50000"/>
              </a:spcBef>
              <a:defRPr/>
            </a:pPr>
            <a:r>
              <a:rPr lang="en-GB" altLang="x-none" sz="2800" b="1" dirty="0"/>
              <a:t>(must occur early after duplication otherwise null mutations and will be fixed producing pseudogenes).</a:t>
            </a:r>
          </a:p>
        </p:txBody>
      </p:sp>
      <p:sp>
        <p:nvSpPr>
          <p:cNvPr id="135172" name="Text Box 4"/>
          <p:cNvSpPr txBox="1">
            <a:spLocks noChangeArrowheads="1"/>
          </p:cNvSpPr>
          <p:nvPr/>
        </p:nvSpPr>
        <p:spPr bwMode="auto">
          <a:xfrm>
            <a:off x="0" y="5805488"/>
            <a:ext cx="9144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FF0000"/>
                </a:solidFill>
              </a:rPr>
              <a:t>•</a:t>
            </a:r>
            <a:r>
              <a:rPr lang="en-GB" altLang="x-none" sz="3200" b="1" dirty="0"/>
              <a:t> </a:t>
            </a:r>
            <a:r>
              <a:rPr lang="en-GB" altLang="x-none" sz="3200" b="1" dirty="0" err="1">
                <a:solidFill>
                  <a:srgbClr val="0000FF"/>
                </a:solidFill>
              </a:rPr>
              <a:t>d</a:t>
            </a:r>
            <a:r>
              <a:rPr lang="en-GB" altLang="x-none" sz="3200" b="1" baseline="-25000" dirty="0" err="1">
                <a:solidFill>
                  <a:srgbClr val="0000FF"/>
                </a:solidFill>
              </a:rPr>
              <a:t>N</a:t>
            </a:r>
            <a:r>
              <a:rPr lang="en-GB" altLang="x-none" sz="3200" b="1" dirty="0">
                <a:solidFill>
                  <a:srgbClr val="0000FF"/>
                </a:solidFill>
              </a:rPr>
              <a:t>/</a:t>
            </a:r>
            <a:r>
              <a:rPr lang="en-GB" altLang="x-none" sz="3200" b="1" dirty="0" err="1">
                <a:solidFill>
                  <a:srgbClr val="0000FF"/>
                </a:solidFill>
              </a:rPr>
              <a:t>d</a:t>
            </a:r>
            <a:r>
              <a:rPr lang="en-GB" altLang="x-none" sz="3200" b="1" baseline="-25000" dirty="0" err="1">
                <a:solidFill>
                  <a:srgbClr val="0000FF"/>
                </a:solidFill>
              </a:rPr>
              <a:t>S</a:t>
            </a:r>
            <a:r>
              <a:rPr lang="en-GB" altLang="x-none" sz="3200" b="1" dirty="0">
                <a:solidFill>
                  <a:srgbClr val="0000FF"/>
                </a:solidFill>
              </a:rPr>
              <a:t> (or </a:t>
            </a:r>
            <a:r>
              <a:rPr lang="en-GB" altLang="x-none" sz="3200" b="1" dirty="0" err="1">
                <a:solidFill>
                  <a:srgbClr val="0000FF"/>
                </a:solidFill>
              </a:rPr>
              <a:t>K</a:t>
            </a:r>
            <a:r>
              <a:rPr lang="en-GB" altLang="x-none" sz="3200" b="1" baseline="-25000" dirty="0" err="1">
                <a:solidFill>
                  <a:srgbClr val="0000FF"/>
                </a:solidFill>
              </a:rPr>
              <a:t>a</a:t>
            </a:r>
            <a:r>
              <a:rPr lang="en-GB" altLang="x-none" sz="3200" b="1" dirty="0">
                <a:solidFill>
                  <a:srgbClr val="0000FF"/>
                </a:solidFill>
              </a:rPr>
              <a:t>/K</a:t>
            </a:r>
            <a:r>
              <a:rPr lang="en-GB" altLang="x-none" sz="3200" b="1" baseline="-25000" dirty="0">
                <a:solidFill>
                  <a:srgbClr val="0000FF"/>
                </a:solidFill>
              </a:rPr>
              <a:t>s</a:t>
            </a:r>
            <a:r>
              <a:rPr lang="en-GB" altLang="x-none" sz="3200" b="1" dirty="0">
                <a:solidFill>
                  <a:srgbClr val="0000FF"/>
                </a:solidFill>
              </a:rPr>
              <a:t>) measures selection pressure</a:t>
            </a:r>
            <a:endParaRPr lang="en-GB" altLang="x-none" sz="3200" dirty="0">
              <a:solidFill>
                <a:srgbClr val="0000FF"/>
              </a:solidFill>
            </a:endParaRPr>
          </a:p>
        </p:txBody>
      </p:sp>
      <p:sp>
        <p:nvSpPr>
          <p:cNvPr id="5" name="ZoneTexte 4"/>
          <p:cNvSpPr txBox="1"/>
          <p:nvPr/>
        </p:nvSpPr>
        <p:spPr>
          <a:xfrm>
            <a:off x="0" y="0"/>
            <a:ext cx="9144000" cy="646331"/>
          </a:xfrm>
          <a:prstGeom prst="rect">
            <a:avLst/>
          </a:prstGeom>
          <a:solidFill>
            <a:srgbClr val="FFFF00"/>
          </a:solidFill>
        </p:spPr>
        <p:txBody>
          <a:bodyPr wrap="square" rtlCol="0">
            <a:spAutoFit/>
          </a:bodyPr>
          <a:lstStyle/>
          <a:p>
            <a:pPr algn="ctr"/>
            <a:r>
              <a:rPr lang="en-GB" sz="3600" b="1" dirty="0">
                <a:solidFill>
                  <a:srgbClr val="0000FF"/>
                </a:solidFill>
                <a:latin typeface="Arial" charset="0"/>
                <a:ea typeface="Arial" charset="0"/>
                <a:cs typeface="Arial" charset="0"/>
              </a:rPr>
              <a:t>Purifying – Positive selection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ext Box 1026"/>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Mutational saturation</a:t>
            </a:r>
            <a:endParaRPr lang="en-GB" altLang="x-none" sz="3600" dirty="0">
              <a:solidFill>
                <a:srgbClr val="0000FF"/>
              </a:solidFill>
              <a:latin typeface="Arial" charset="0"/>
              <a:ea typeface="Arial" charset="0"/>
              <a:cs typeface="Arial" charset="0"/>
            </a:endParaRPr>
          </a:p>
        </p:txBody>
      </p:sp>
      <p:sp>
        <p:nvSpPr>
          <p:cNvPr id="146435" name="Text Box 1027"/>
          <p:cNvSpPr txBox="1">
            <a:spLocks noChangeArrowheads="1"/>
          </p:cNvSpPr>
          <p:nvPr/>
        </p:nvSpPr>
        <p:spPr bwMode="auto">
          <a:xfrm>
            <a:off x="76200" y="1295400"/>
            <a:ext cx="8991600" cy="50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t>Mutational saturation in DNA and protein sequences occurs when sites </a:t>
            </a:r>
            <a:r>
              <a:rPr lang="en-GB" altLang="x-none" sz="2800" b="1" dirty="0">
                <a:solidFill>
                  <a:srgbClr val="0000FF"/>
                </a:solidFill>
              </a:rPr>
              <a:t>have undergone multiple mutations </a:t>
            </a:r>
            <a:r>
              <a:rPr lang="en-GB" altLang="x-none" sz="2800" b="1" dirty="0"/>
              <a:t>causing sequence dissimilarity (the observed differences) to no longer accurately reflect the “true” evolutionary distance i.e. the number of substitutions that have actually occurred since the divergence of two sequences.</a:t>
            </a:r>
          </a:p>
          <a:p>
            <a:pPr>
              <a:spcBef>
                <a:spcPct val="50000"/>
              </a:spcBef>
              <a:defRPr/>
            </a:pPr>
            <a:r>
              <a:rPr lang="en-GB" altLang="x-none" sz="2800" b="1" dirty="0"/>
              <a:t>Correct estimation of the evolutionary distance is crucial. </a:t>
            </a:r>
          </a:p>
          <a:p>
            <a:pPr>
              <a:spcBef>
                <a:spcPct val="50000"/>
              </a:spcBef>
              <a:defRPr/>
            </a:pPr>
            <a:endParaRPr lang="en-GB" altLang="x-none" sz="2800" b="1" dirty="0"/>
          </a:p>
          <a:p>
            <a:pPr>
              <a:spcBef>
                <a:spcPct val="50000"/>
              </a:spcBef>
              <a:defRPr/>
            </a:pPr>
            <a:r>
              <a:rPr lang="en-GB" altLang="x-none" sz="2800" b="1" dirty="0">
                <a:solidFill>
                  <a:srgbClr val="FF0000"/>
                </a:solidFill>
              </a:rPr>
              <a:t>Generally: sequences where </a:t>
            </a:r>
            <a:r>
              <a:rPr lang="en-GB" altLang="x-none" sz="2800" b="1" dirty="0" err="1">
                <a:solidFill>
                  <a:srgbClr val="FF0000"/>
                </a:solidFill>
              </a:rPr>
              <a:t>d</a:t>
            </a:r>
            <a:r>
              <a:rPr lang="en-GB" altLang="x-none" sz="2800" b="1" baseline="-25000" dirty="0" err="1">
                <a:solidFill>
                  <a:srgbClr val="FF0000"/>
                </a:solidFill>
              </a:rPr>
              <a:t>S</a:t>
            </a:r>
            <a:r>
              <a:rPr lang="en-GB" altLang="x-none" sz="2800" b="1" dirty="0">
                <a:solidFill>
                  <a:srgbClr val="FF0000"/>
                </a:solidFill>
              </a:rPr>
              <a:t>  &gt; 2 are excluded to avoid the saturation effect of nucleotide substitution.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 Box 2"/>
          <p:cNvSpPr txBox="1">
            <a:spLocks noChangeArrowheads="1"/>
          </p:cNvSpPr>
          <p:nvPr/>
        </p:nvSpPr>
        <p:spPr bwMode="auto">
          <a:xfrm>
            <a:off x="0" y="5797550"/>
            <a:ext cx="9144000" cy="1016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spcBef>
                <a:spcPct val="50000"/>
              </a:spcBef>
            </a:pPr>
            <a:r>
              <a:rPr lang="en-GB" altLang="x-none" sz="2400" b="1">
                <a:solidFill>
                  <a:srgbClr val="0000FF"/>
                </a:solidFill>
              </a:rPr>
              <a:t>• PAML: Phylogenetic Analysis by Maximum Likelihood (PAML) </a:t>
            </a:r>
          </a:p>
          <a:p>
            <a:pPr>
              <a:spcBef>
                <a:spcPct val="50000"/>
              </a:spcBef>
            </a:pPr>
            <a:r>
              <a:rPr lang="en-GB" altLang="x-none" sz="2400" b="1">
                <a:solidFill>
                  <a:srgbClr val="0000FF"/>
                </a:solidFill>
                <a:hlinkClick r:id="rId4"/>
              </a:rPr>
              <a:t>http://abacus.gene.ucl.ac.uk/software/paml.html</a:t>
            </a:r>
            <a:endParaRPr lang="en-GB" altLang="x-none" sz="2400">
              <a:solidFill>
                <a:srgbClr val="0000FF"/>
              </a:solidFill>
            </a:endParaRPr>
          </a:p>
        </p:txBody>
      </p:sp>
      <p:graphicFrame>
        <p:nvGraphicFramePr>
          <p:cNvPr id="112642" name="Object 3"/>
          <p:cNvGraphicFramePr>
            <a:graphicFrameLocks noChangeAspect="1"/>
          </p:cNvGraphicFramePr>
          <p:nvPr/>
        </p:nvGraphicFramePr>
        <p:xfrm>
          <a:off x="533400" y="228600"/>
          <a:ext cx="7924800" cy="4038600"/>
        </p:xfrm>
        <a:graphic>
          <a:graphicData uri="http://schemas.openxmlformats.org/presentationml/2006/ole">
            <mc:AlternateContent xmlns:mc="http://schemas.openxmlformats.org/markup-compatibility/2006">
              <mc:Choice xmlns:v="urn:schemas-microsoft-com:vml" Requires="v">
                <p:oleObj spid="_x0000_s112669" name="Document" r:id="rId5" imgW="18463492" imgH="10831746" progId="Word.Document.8">
                  <p:embed/>
                </p:oleObj>
              </mc:Choice>
              <mc:Fallback>
                <p:oleObj name="Document" r:id="rId5" imgW="18463492" imgH="10831746"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28600"/>
                        <a:ext cx="7924800"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0292" name="Text Box 4"/>
          <p:cNvSpPr txBox="1">
            <a:spLocks noChangeArrowheads="1"/>
          </p:cNvSpPr>
          <p:nvPr/>
        </p:nvSpPr>
        <p:spPr bwMode="auto">
          <a:xfrm>
            <a:off x="76200" y="4495800"/>
            <a:ext cx="8991600"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t>-&gt; yn00   similar results than ML (</a:t>
            </a:r>
            <a:r>
              <a:rPr lang="en-GB" altLang="x-none" sz="1800" b="1"/>
              <a:t>Yang &amp; Nielsen (2000))</a:t>
            </a:r>
            <a:endParaRPr lang="en-GB" altLang="x-none" sz="2400"/>
          </a:p>
          <a:p>
            <a:pPr>
              <a:spcBef>
                <a:spcPct val="50000"/>
              </a:spcBef>
              <a:defRPr/>
            </a:pPr>
            <a:r>
              <a:rPr lang="en-GB" altLang="x-none" sz="2400"/>
              <a:t>-&gt; advantage : easy automation for large scale comparisons;</a:t>
            </a:r>
          </a:p>
          <a:p>
            <a:pPr>
              <a:spcBef>
                <a:spcPct val="50000"/>
              </a:spcBef>
              <a:defRPr/>
            </a:pPr>
            <a:endParaRPr lang="en-GB" altLang="x-non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Text Box 4"/>
          <p:cNvSpPr txBox="1">
            <a:spLocks noChangeArrowheads="1"/>
          </p:cNvSpPr>
          <p:nvPr/>
        </p:nvSpPr>
        <p:spPr bwMode="auto">
          <a:xfrm>
            <a:off x="0" y="2905780"/>
            <a:ext cx="9144000" cy="523220"/>
          </a:xfrm>
          <a:prstGeom prst="rect">
            <a:avLst/>
          </a:prstGeom>
          <a:solidFill>
            <a:srgbClr val="FFFF00"/>
          </a:solidFill>
          <a:ln>
            <a:noFill/>
          </a:ln>
          <a:extLst/>
        </p:spPr>
        <p:txBody>
          <a:bodyPr wrap="square">
            <a:spAutoFit/>
          </a:bodyPr>
          <a:lstStyle/>
          <a:p>
            <a:pPr algn="ctr">
              <a:spcBef>
                <a:spcPct val="50000"/>
              </a:spcBef>
            </a:pPr>
            <a:r>
              <a:rPr lang="en-GB" altLang="x-none" sz="2800" b="1">
                <a:solidFill>
                  <a:srgbClr val="0000FF"/>
                </a:solidFill>
              </a:rPr>
              <a:t>Example: Detection </a:t>
            </a:r>
            <a:r>
              <a:rPr lang="en-GB" altLang="x-none" sz="2800" b="1" dirty="0">
                <a:solidFill>
                  <a:srgbClr val="0000FF"/>
                </a:solidFill>
              </a:rPr>
              <a:t>of genes subject to positive selection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27384"/>
            <a:ext cx="9144000" cy="946150"/>
          </a:xfrm>
          <a:prstGeom prst="rect">
            <a:avLst/>
          </a:prstGeom>
          <a:solidFill>
            <a:srgbClr val="FFFF00"/>
          </a:solidFill>
          <a:ln>
            <a:noFill/>
          </a:ln>
          <a:extLst/>
        </p:spPr>
        <p:txBody>
          <a:bodyPr wrap="square">
            <a:spAutoFit/>
          </a:bodyPr>
          <a:lstStyle/>
          <a:p>
            <a:pPr algn="ctr">
              <a:spcBef>
                <a:spcPct val="50000"/>
              </a:spcBef>
            </a:pPr>
            <a:r>
              <a:rPr lang="en-GB" altLang="x-none" sz="2800" b="1">
                <a:solidFill>
                  <a:srgbClr val="0000FF"/>
                </a:solidFill>
              </a:rPr>
              <a:t>Detection of genes subject to positive selection in DEHA-DETY 1:1 </a:t>
            </a:r>
            <a:r>
              <a:rPr lang="en-GB" altLang="x-none" sz="2800" b="1" dirty="0" err="1">
                <a:solidFill>
                  <a:srgbClr val="0000FF"/>
                </a:solidFill>
              </a:rPr>
              <a:t>orthologs</a:t>
            </a:r>
            <a:endParaRPr lang="en-GB" altLang="x-none" dirty="0"/>
          </a:p>
        </p:txBody>
      </p:sp>
      <p:sp>
        <p:nvSpPr>
          <p:cNvPr id="5124" name="Text Box 4"/>
          <p:cNvSpPr txBox="1">
            <a:spLocks noChangeArrowheads="1"/>
          </p:cNvSpPr>
          <p:nvPr/>
        </p:nvSpPr>
        <p:spPr bwMode="auto">
          <a:xfrm>
            <a:off x="304800" y="1600200"/>
            <a:ext cx="6705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2800" b="1"/>
              <a:t>• 5410 pairs DETY-DEHA 1:1 orthologs</a:t>
            </a:r>
            <a:endParaRPr lang="en-GB" altLang="x-none" b="1"/>
          </a:p>
        </p:txBody>
      </p:sp>
      <p:sp>
        <p:nvSpPr>
          <p:cNvPr id="5125" name="Text Box 5"/>
          <p:cNvSpPr txBox="1">
            <a:spLocks noChangeArrowheads="1"/>
          </p:cNvSpPr>
          <p:nvPr/>
        </p:nvSpPr>
        <p:spPr bwMode="auto">
          <a:xfrm>
            <a:off x="290264" y="2209800"/>
            <a:ext cx="8458200" cy="144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3200" dirty="0">
                <a:solidFill>
                  <a:srgbClr val="0000FF"/>
                </a:solidFill>
                <a:latin typeface="Arial" charset="0"/>
                <a:ea typeface="Arial" charset="0"/>
                <a:cs typeface="Arial" charset="0"/>
              </a:rPr>
              <a:t>•</a:t>
            </a:r>
            <a:r>
              <a:rPr lang="en-GB" altLang="x-none" sz="2800" dirty="0">
                <a:solidFill>
                  <a:srgbClr val="0000FF"/>
                </a:solidFill>
                <a:latin typeface="Arial" charset="0"/>
                <a:ea typeface="Arial" charset="0"/>
                <a:cs typeface="Arial" charset="0"/>
              </a:rPr>
              <a:t> </a:t>
            </a:r>
            <a:r>
              <a:rPr lang="en-GB" altLang="x-none" sz="2800" b="1" dirty="0">
                <a:solidFill>
                  <a:srgbClr val="0000FF"/>
                </a:solidFill>
                <a:latin typeface="Arial" charset="0"/>
                <a:ea typeface="Arial" charset="0"/>
                <a:cs typeface="Arial" charset="0"/>
              </a:rPr>
              <a:t>CODEML</a:t>
            </a:r>
            <a:r>
              <a:rPr lang="en-GB" altLang="x-none" sz="2800" dirty="0">
                <a:latin typeface="Arial" charset="0"/>
                <a:ea typeface="Arial" charset="0"/>
                <a:cs typeface="Arial" charset="0"/>
              </a:rPr>
              <a:t> </a:t>
            </a:r>
            <a:r>
              <a:rPr lang="en-GB" altLang="x-none" sz="2800" b="1" dirty="0">
                <a:latin typeface="Arial" charset="0"/>
                <a:ea typeface="Arial" charset="0"/>
                <a:cs typeface="Arial" charset="0"/>
              </a:rPr>
              <a:t>(in </a:t>
            </a:r>
            <a:r>
              <a:rPr lang="en-GB" altLang="x-none" sz="2800" b="1" dirty="0" err="1">
                <a:solidFill>
                  <a:srgbClr val="0000FF"/>
                </a:solidFill>
                <a:latin typeface="Arial" charset="0"/>
                <a:ea typeface="Arial" charset="0"/>
                <a:cs typeface="Arial" charset="0"/>
              </a:rPr>
              <a:t>paml</a:t>
            </a:r>
            <a:r>
              <a:rPr lang="en-GB" altLang="x-none" sz="2800" b="1" dirty="0">
                <a:latin typeface="Arial" charset="0"/>
                <a:ea typeface="Arial" charset="0"/>
                <a:cs typeface="Arial" charset="0"/>
              </a:rPr>
              <a:t> version 4)</a:t>
            </a:r>
            <a:endParaRPr lang="en-GB" altLang="x-none" sz="2800" dirty="0">
              <a:latin typeface="Arial" charset="0"/>
              <a:ea typeface="Arial" charset="0"/>
              <a:cs typeface="Arial" charset="0"/>
            </a:endParaRPr>
          </a:p>
          <a:p>
            <a:r>
              <a:rPr lang="en-GB" altLang="x-none" sz="2800" dirty="0">
                <a:latin typeface="Arial" charset="0"/>
                <a:ea typeface="Arial" charset="0"/>
                <a:cs typeface="Arial" charset="0"/>
              </a:rPr>
              <a:t>Model: One </a:t>
            </a:r>
            <a:r>
              <a:rPr lang="en-GB" altLang="x-none" sz="2800" dirty="0" err="1">
                <a:latin typeface="Arial" charset="0"/>
                <a:ea typeface="Arial" charset="0"/>
                <a:cs typeface="Arial" charset="0"/>
              </a:rPr>
              <a:t>dN</a:t>
            </a:r>
            <a:r>
              <a:rPr lang="en-GB" altLang="x-none" sz="2800" dirty="0">
                <a:latin typeface="Arial" charset="0"/>
                <a:ea typeface="Arial" charset="0"/>
                <a:cs typeface="Arial" charset="0"/>
              </a:rPr>
              <a:t>/</a:t>
            </a:r>
            <a:r>
              <a:rPr lang="en-GB" altLang="x-none" sz="2800" dirty="0" err="1">
                <a:latin typeface="Arial" charset="0"/>
                <a:ea typeface="Arial" charset="0"/>
                <a:cs typeface="Arial" charset="0"/>
              </a:rPr>
              <a:t>dS</a:t>
            </a:r>
            <a:r>
              <a:rPr lang="en-GB" altLang="x-none" sz="2800" dirty="0">
                <a:latin typeface="Arial" charset="0"/>
                <a:ea typeface="Arial" charset="0"/>
                <a:cs typeface="Arial" charset="0"/>
              </a:rPr>
              <a:t> ratio </a:t>
            </a:r>
          </a:p>
          <a:p>
            <a:r>
              <a:rPr lang="en-GB" altLang="x-none" sz="2800" dirty="0">
                <a:latin typeface="Arial" charset="0"/>
                <a:ea typeface="Arial" charset="0"/>
                <a:cs typeface="Arial" charset="0"/>
              </a:rPr>
              <a:t>Pair-wise comparison; Codon frequencies: F3x4</a:t>
            </a:r>
          </a:p>
        </p:txBody>
      </p:sp>
      <p:sp>
        <p:nvSpPr>
          <p:cNvPr id="5126" name="Text Box 6"/>
          <p:cNvSpPr txBox="1">
            <a:spLocks noChangeArrowheads="1"/>
          </p:cNvSpPr>
          <p:nvPr/>
        </p:nvSpPr>
        <p:spPr bwMode="auto">
          <a:xfrm>
            <a:off x="228600" y="4994012"/>
            <a:ext cx="8534400"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3200" dirty="0">
                <a:solidFill>
                  <a:srgbClr val="0000FF"/>
                </a:solidFill>
                <a:latin typeface="Arial" charset="0"/>
                <a:ea typeface="Arial" charset="0"/>
                <a:cs typeface="Arial" charset="0"/>
              </a:rPr>
              <a:t>•</a:t>
            </a:r>
            <a:r>
              <a:rPr lang="en-GB" altLang="x-none" sz="2800" dirty="0">
                <a:solidFill>
                  <a:srgbClr val="0000FF"/>
                </a:solidFill>
                <a:latin typeface="Arial" charset="0"/>
                <a:ea typeface="Arial" charset="0"/>
                <a:cs typeface="Arial" charset="0"/>
              </a:rPr>
              <a:t> </a:t>
            </a:r>
            <a:r>
              <a:rPr lang="en-GB" altLang="x-none" sz="2800" b="1" dirty="0">
                <a:solidFill>
                  <a:srgbClr val="0000FF"/>
                </a:solidFill>
                <a:latin typeface="Arial" charset="0"/>
                <a:ea typeface="Arial" charset="0"/>
                <a:cs typeface="Arial" charset="0"/>
              </a:rPr>
              <a:t>NG</a:t>
            </a:r>
            <a:r>
              <a:rPr lang="en-GB" altLang="x-none" sz="2800" dirty="0">
                <a:latin typeface="Arial" charset="0"/>
                <a:ea typeface="Arial" charset="0"/>
                <a:cs typeface="Arial" charset="0"/>
              </a:rPr>
              <a:t>: </a:t>
            </a:r>
            <a:r>
              <a:rPr lang="en-GB" altLang="x-none" sz="2800" b="1" dirty="0" err="1">
                <a:latin typeface="Arial" charset="0"/>
                <a:ea typeface="Arial" charset="0"/>
                <a:cs typeface="Arial" charset="0"/>
              </a:rPr>
              <a:t>Nei</a:t>
            </a:r>
            <a:r>
              <a:rPr lang="en-GB" altLang="x-none" sz="2800" b="1" dirty="0">
                <a:latin typeface="Arial" charset="0"/>
                <a:ea typeface="Arial" charset="0"/>
                <a:cs typeface="Arial" charset="0"/>
              </a:rPr>
              <a:t> &amp; </a:t>
            </a:r>
            <a:r>
              <a:rPr lang="en-GB" altLang="x-none" sz="2800" b="1" dirty="0" err="1">
                <a:latin typeface="Arial" charset="0"/>
                <a:ea typeface="Arial" charset="0"/>
                <a:cs typeface="Arial" charset="0"/>
              </a:rPr>
              <a:t>Gojobori</a:t>
            </a:r>
            <a:r>
              <a:rPr lang="en-GB" altLang="x-none" sz="2800" b="1" dirty="0">
                <a:latin typeface="Arial" charset="0"/>
                <a:ea typeface="Arial" charset="0"/>
                <a:cs typeface="Arial" charset="0"/>
              </a:rPr>
              <a:t> 1986.</a:t>
            </a:r>
            <a:endParaRPr lang="en-GB" altLang="x-none" sz="2800" dirty="0">
              <a:latin typeface="Arial" charset="0"/>
              <a:ea typeface="Arial" charset="0"/>
              <a:cs typeface="Arial" charset="0"/>
            </a:endParaRPr>
          </a:p>
        </p:txBody>
      </p:sp>
      <p:sp>
        <p:nvSpPr>
          <p:cNvPr id="5130" name="Text Box 10"/>
          <p:cNvSpPr txBox="1">
            <a:spLocks noChangeArrowheads="1"/>
          </p:cNvSpPr>
          <p:nvPr/>
        </p:nvSpPr>
        <p:spPr bwMode="auto">
          <a:xfrm>
            <a:off x="228600" y="5714092"/>
            <a:ext cx="6934200"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3200" dirty="0">
                <a:solidFill>
                  <a:srgbClr val="0000FF"/>
                </a:solidFill>
                <a:latin typeface="Arial" charset="0"/>
                <a:ea typeface="Arial" charset="0"/>
                <a:cs typeface="Arial" charset="0"/>
              </a:rPr>
              <a:t>•</a:t>
            </a:r>
            <a:r>
              <a:rPr lang="en-GB" altLang="x-none" sz="2800" dirty="0">
                <a:solidFill>
                  <a:srgbClr val="0000FF"/>
                </a:solidFill>
                <a:latin typeface="Arial" charset="0"/>
                <a:ea typeface="Arial" charset="0"/>
                <a:cs typeface="Arial" charset="0"/>
              </a:rPr>
              <a:t> </a:t>
            </a:r>
            <a:r>
              <a:rPr lang="en-GB" altLang="x-none" sz="2800" b="1" dirty="0">
                <a:solidFill>
                  <a:srgbClr val="0000FF"/>
                </a:solidFill>
                <a:latin typeface="Arial" charset="0"/>
                <a:ea typeface="Arial" charset="0"/>
                <a:cs typeface="Arial" charset="0"/>
              </a:rPr>
              <a:t>yn00</a:t>
            </a:r>
            <a:r>
              <a:rPr lang="en-GB" altLang="x-none" sz="2800" b="1" dirty="0">
                <a:latin typeface="Arial" charset="0"/>
                <a:ea typeface="Arial" charset="0"/>
                <a:cs typeface="Arial" charset="0"/>
              </a:rPr>
              <a:t>:</a:t>
            </a:r>
            <a:r>
              <a:rPr lang="en-GB" altLang="x-none" sz="2800" b="1" dirty="0">
                <a:solidFill>
                  <a:srgbClr val="0000FF"/>
                </a:solidFill>
                <a:latin typeface="Arial" charset="0"/>
                <a:ea typeface="Arial" charset="0"/>
                <a:cs typeface="Arial" charset="0"/>
              </a:rPr>
              <a:t> </a:t>
            </a:r>
            <a:r>
              <a:rPr lang="en-GB" altLang="x-none" sz="2800" b="1" dirty="0">
                <a:latin typeface="Arial" charset="0"/>
                <a:ea typeface="Arial" charset="0"/>
                <a:cs typeface="Arial" charset="0"/>
              </a:rPr>
              <a:t>Yang &amp; Nielsen 2000</a:t>
            </a:r>
            <a:endParaRPr lang="en-GB" altLang="x-none" sz="2800" dirty="0">
              <a:latin typeface="Arial" charset="0"/>
              <a:ea typeface="Arial" charset="0"/>
              <a:cs typeface="Arial" charset="0"/>
            </a:endParaRPr>
          </a:p>
        </p:txBody>
      </p:sp>
      <p:sp>
        <p:nvSpPr>
          <p:cNvPr id="5131" name="Text Box 11"/>
          <p:cNvSpPr txBox="1">
            <a:spLocks noChangeArrowheads="1"/>
          </p:cNvSpPr>
          <p:nvPr/>
        </p:nvSpPr>
        <p:spPr bwMode="auto">
          <a:xfrm>
            <a:off x="228600" y="3733800"/>
            <a:ext cx="8915400"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800" b="1" dirty="0">
                <a:solidFill>
                  <a:srgbClr val="0000FF"/>
                </a:solidFill>
                <a:latin typeface="Arial" charset="0"/>
                <a:ea typeface="Arial" charset="0"/>
                <a:cs typeface="Arial" charset="0"/>
              </a:rPr>
              <a:t>Yang Z</a:t>
            </a:r>
            <a:r>
              <a:rPr lang="fr-FR" altLang="x-none" sz="2800" dirty="0">
                <a:solidFill>
                  <a:srgbClr val="0000FF"/>
                </a:solidFill>
                <a:latin typeface="Arial" charset="0"/>
                <a:ea typeface="Arial" charset="0"/>
                <a:cs typeface="Arial" charset="0"/>
              </a:rPr>
              <a:t>. Mol </a:t>
            </a:r>
            <a:r>
              <a:rPr lang="fr-FR" altLang="x-none" sz="2800" dirty="0" err="1">
                <a:solidFill>
                  <a:srgbClr val="0000FF"/>
                </a:solidFill>
                <a:latin typeface="Arial" charset="0"/>
                <a:ea typeface="Arial" charset="0"/>
                <a:cs typeface="Arial" charset="0"/>
              </a:rPr>
              <a:t>Biol</a:t>
            </a:r>
            <a:r>
              <a:rPr lang="fr-FR" altLang="x-none" sz="2800" dirty="0">
                <a:solidFill>
                  <a:srgbClr val="0000FF"/>
                </a:solidFill>
                <a:latin typeface="Arial" charset="0"/>
                <a:ea typeface="Arial" charset="0"/>
                <a:cs typeface="Arial" charset="0"/>
              </a:rPr>
              <a:t> </a:t>
            </a:r>
            <a:r>
              <a:rPr lang="fr-FR" altLang="x-none" sz="2800" dirty="0" err="1">
                <a:solidFill>
                  <a:srgbClr val="0000FF"/>
                </a:solidFill>
                <a:latin typeface="Arial" charset="0"/>
                <a:ea typeface="Arial" charset="0"/>
                <a:cs typeface="Arial" charset="0"/>
              </a:rPr>
              <a:t>Evol</a:t>
            </a:r>
            <a:r>
              <a:rPr lang="fr-FR" altLang="x-none" sz="2800" dirty="0">
                <a:solidFill>
                  <a:srgbClr val="0000FF"/>
                </a:solidFill>
                <a:latin typeface="Arial" charset="0"/>
                <a:ea typeface="Arial" charset="0"/>
                <a:cs typeface="Arial" charset="0"/>
              </a:rPr>
              <a:t>. 2007:1586-91.</a:t>
            </a:r>
            <a:r>
              <a:rPr lang="fr-FR" altLang="x-none" sz="2800" b="1" dirty="0">
                <a:solidFill>
                  <a:srgbClr val="0000FF"/>
                </a:solidFill>
                <a:latin typeface="Arial" charset="0"/>
                <a:ea typeface="Arial" charset="0"/>
                <a:cs typeface="Arial" charset="0"/>
              </a:rPr>
              <a:t> PAML</a:t>
            </a:r>
            <a:r>
              <a:rPr lang="fr-FR" altLang="x-none" sz="2800" dirty="0">
                <a:solidFill>
                  <a:srgbClr val="0000FF"/>
                </a:solidFill>
                <a:latin typeface="Arial" charset="0"/>
                <a:ea typeface="Arial" charset="0"/>
                <a:cs typeface="Arial" charset="0"/>
              </a:rPr>
              <a:t> 4: </a:t>
            </a:r>
            <a:r>
              <a:rPr lang="fr-FR" altLang="x-none" sz="2800" dirty="0" err="1">
                <a:solidFill>
                  <a:srgbClr val="0000FF"/>
                </a:solidFill>
                <a:latin typeface="Arial" charset="0"/>
                <a:ea typeface="Arial" charset="0"/>
                <a:cs typeface="Arial" charset="0"/>
              </a:rPr>
              <a:t>phylogenetic</a:t>
            </a:r>
            <a:r>
              <a:rPr lang="fr-FR" altLang="x-none" sz="2800" dirty="0">
                <a:solidFill>
                  <a:srgbClr val="0000FF"/>
                </a:solidFill>
                <a:latin typeface="Arial" charset="0"/>
                <a:ea typeface="Arial" charset="0"/>
                <a:cs typeface="Arial" charset="0"/>
              </a:rPr>
              <a:t> </a:t>
            </a:r>
            <a:r>
              <a:rPr lang="fr-FR" altLang="x-none" sz="2800" dirty="0" err="1">
                <a:solidFill>
                  <a:srgbClr val="0000FF"/>
                </a:solidFill>
                <a:latin typeface="Arial" charset="0"/>
                <a:ea typeface="Arial" charset="0"/>
                <a:cs typeface="Arial" charset="0"/>
              </a:rPr>
              <a:t>analysis</a:t>
            </a:r>
            <a:r>
              <a:rPr lang="fr-FR" altLang="x-none" sz="2800" dirty="0">
                <a:solidFill>
                  <a:srgbClr val="0000FF"/>
                </a:solidFill>
                <a:latin typeface="Arial" charset="0"/>
                <a:ea typeface="Arial" charset="0"/>
                <a:cs typeface="Arial" charset="0"/>
              </a:rPr>
              <a:t> by maximum </a:t>
            </a:r>
            <a:r>
              <a:rPr lang="fr-FR" altLang="x-none" sz="2800" dirty="0" err="1">
                <a:solidFill>
                  <a:srgbClr val="0000FF"/>
                </a:solidFill>
                <a:latin typeface="Arial" charset="0"/>
                <a:ea typeface="Arial" charset="0"/>
                <a:cs typeface="Arial" charset="0"/>
              </a:rPr>
              <a:t>likelihood</a:t>
            </a:r>
            <a:endParaRPr lang="fr-FR" altLang="x-none" sz="2800" u="sng" dirty="0">
              <a:solidFill>
                <a:srgbClr val="0000FF"/>
              </a:solidFill>
              <a:latin typeface="Arial" charset="0"/>
              <a:ea typeface="Arial" charset="0"/>
              <a:cs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0" y="548680"/>
            <a:ext cx="8964488" cy="5719766"/>
            <a:chOff x="-277688" y="762000"/>
            <a:chExt cx="8964488" cy="5719766"/>
          </a:xfrm>
        </p:grpSpPr>
        <p:grpSp>
          <p:nvGrpSpPr>
            <p:cNvPr id="167943" name="Group 7"/>
            <p:cNvGrpSpPr>
              <a:grpSpLocks/>
            </p:cNvGrpSpPr>
            <p:nvPr/>
          </p:nvGrpSpPr>
          <p:grpSpPr bwMode="auto">
            <a:xfrm>
              <a:off x="762000" y="762000"/>
              <a:ext cx="7391400" cy="2138363"/>
              <a:chOff x="480" y="480"/>
              <a:chExt cx="4656" cy="1347"/>
            </a:xfrm>
          </p:grpSpPr>
          <p:sp>
            <p:nvSpPr>
              <p:cNvPr id="167940" name="Text Box 4"/>
              <p:cNvSpPr txBox="1">
                <a:spLocks noChangeArrowheads="1"/>
              </p:cNvSpPr>
              <p:nvPr/>
            </p:nvSpPr>
            <p:spPr bwMode="auto">
              <a:xfrm>
                <a:off x="528" y="480"/>
                <a:ext cx="4464" cy="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fr-FR" altLang="x-none" sz="2400" b="1" dirty="0">
                    <a:latin typeface="Courier" charset="0"/>
                    <a:ea typeface="Courier" charset="0"/>
                    <a:cs typeface="Courier" charset="0"/>
                  </a:rPr>
                  <a:t>AC</a:t>
                </a:r>
                <a:r>
                  <a:rPr lang="fr-FR" altLang="x-none" sz="2400" b="1" dirty="0">
                    <a:solidFill>
                      <a:srgbClr val="0000FF"/>
                    </a:solidFill>
                    <a:latin typeface="Courier" charset="0"/>
                    <a:ea typeface="Courier" charset="0"/>
                    <a:cs typeface="Courier" charset="0"/>
                  </a:rPr>
                  <a:t>T</a:t>
                </a:r>
                <a:r>
                  <a:rPr lang="fr-FR" altLang="x-none" sz="2400" b="1" dirty="0">
                    <a:latin typeface="Courier" charset="0"/>
                    <a:ea typeface="Courier" charset="0"/>
                    <a:cs typeface="Courier" charset="0"/>
                  </a:rPr>
                  <a:t>CCGA</a:t>
                </a:r>
                <a:r>
                  <a:rPr lang="fr-FR" altLang="x-none" sz="2400" b="1" dirty="0">
                    <a:solidFill>
                      <a:srgbClr val="0000FF"/>
                    </a:solidFill>
                    <a:latin typeface="Courier" charset="0"/>
                    <a:ea typeface="Courier" charset="0"/>
                    <a:cs typeface="Courier" charset="0"/>
                  </a:rPr>
                  <a:t>A</a:t>
                </a:r>
                <a:r>
                  <a:rPr lang="fr-FR" altLang="x-none" sz="2400" b="1" dirty="0">
                    <a:latin typeface="Courier" charset="0"/>
                    <a:ea typeface="Courier" charset="0"/>
                    <a:cs typeface="Courier" charset="0"/>
                  </a:rPr>
                  <a:t>CGG</a:t>
                </a:r>
                <a:r>
                  <a:rPr lang="fr-FR" altLang="x-none" sz="2400" b="1" dirty="0">
                    <a:solidFill>
                      <a:srgbClr val="0000FF"/>
                    </a:solidFill>
                    <a:latin typeface="Courier" charset="0"/>
                    <a:ea typeface="Courier" charset="0"/>
                    <a:cs typeface="Courier" charset="0"/>
                  </a:rPr>
                  <a:t>G</a:t>
                </a:r>
                <a:r>
                  <a:rPr lang="fr-FR" altLang="x-none" sz="2400" b="1" dirty="0">
                    <a:latin typeface="Courier" charset="0"/>
                    <a:ea typeface="Courier" charset="0"/>
                    <a:cs typeface="Courier" charset="0"/>
                  </a:rPr>
                  <a:t>GCG</a:t>
                </a:r>
                <a:r>
                  <a:rPr lang="fr-FR" altLang="x-none" sz="2400" b="1" dirty="0">
                    <a:solidFill>
                      <a:srgbClr val="0000FF"/>
                    </a:solidFill>
                    <a:latin typeface="Courier" charset="0"/>
                    <a:ea typeface="Courier" charset="0"/>
                    <a:cs typeface="Courier" charset="0"/>
                  </a:rPr>
                  <a:t>T</a:t>
                </a:r>
                <a:r>
                  <a:rPr lang="fr-FR" altLang="x-none" sz="2400" b="1" dirty="0">
                    <a:latin typeface="Courier" charset="0"/>
                    <a:ea typeface="Courier" charset="0"/>
                    <a:cs typeface="Courier" charset="0"/>
                  </a:rPr>
                  <a:t>TAG</a:t>
                </a:r>
                <a:r>
                  <a:rPr lang="fr-FR" altLang="x-none" sz="2400" b="1" dirty="0">
                    <a:solidFill>
                      <a:srgbClr val="0000FF"/>
                    </a:solidFill>
                    <a:latin typeface="Courier" charset="0"/>
                    <a:ea typeface="Courier" charset="0"/>
                    <a:cs typeface="Courier" charset="0"/>
                  </a:rPr>
                  <a:t>A</a:t>
                </a:r>
                <a:r>
                  <a:rPr lang="fr-FR" altLang="x-none" sz="2400" b="1" dirty="0">
                    <a:latin typeface="Courier" charset="0"/>
                    <a:ea typeface="Courier" charset="0"/>
                    <a:cs typeface="Courier" charset="0"/>
                  </a:rPr>
                  <a:t>GTT</a:t>
                </a:r>
                <a:r>
                  <a:rPr lang="fr-FR" altLang="x-none" sz="2400" b="1" dirty="0">
                    <a:solidFill>
                      <a:srgbClr val="0000FF"/>
                    </a:solidFill>
                    <a:latin typeface="Courier" charset="0"/>
                    <a:ea typeface="Courier" charset="0"/>
                    <a:cs typeface="Courier" charset="0"/>
                  </a:rPr>
                  <a:t>G</a:t>
                </a:r>
                <a:r>
                  <a:rPr lang="fr-FR" altLang="x-none" sz="2400" b="1" dirty="0">
                    <a:latin typeface="Courier" charset="0"/>
                    <a:ea typeface="Courier" charset="0"/>
                    <a:cs typeface="Courier" charset="0"/>
                  </a:rPr>
                  <a:t>AA</a:t>
                </a:r>
                <a:r>
                  <a:rPr lang="fr-FR" altLang="x-none" sz="2400" b="1" dirty="0">
                    <a:solidFill>
                      <a:srgbClr val="0000FF"/>
                    </a:solidFill>
                    <a:latin typeface="Courier" charset="0"/>
                    <a:ea typeface="Courier" charset="0"/>
                    <a:cs typeface="Courier" charset="0"/>
                  </a:rPr>
                  <a:t>A</a:t>
                </a:r>
                <a:r>
                  <a:rPr lang="fr-FR" altLang="x-none" sz="2400" b="1" dirty="0">
                    <a:latin typeface="Courier" charset="0"/>
                    <a:ea typeface="Courier" charset="0"/>
                    <a:cs typeface="Courier" charset="0"/>
                  </a:rPr>
                  <a:t>C</a:t>
                </a:r>
                <a:r>
                  <a:rPr lang="fr-FR" altLang="x-none" sz="2400" b="1" dirty="0">
                    <a:solidFill>
                      <a:srgbClr val="0000FF"/>
                    </a:solidFill>
                    <a:latin typeface="Courier" charset="0"/>
                    <a:ea typeface="Courier" charset="0"/>
                    <a:cs typeface="Courier" charset="0"/>
                  </a:rPr>
                  <a:t>C</a:t>
                </a:r>
                <a:r>
                  <a:rPr lang="fr-FR" altLang="x-none" sz="2400" b="1" dirty="0">
                    <a:latin typeface="Courier" charset="0"/>
                    <a:ea typeface="Courier" charset="0"/>
                    <a:cs typeface="Courier" charset="0"/>
                  </a:rPr>
                  <a:t>CGT</a:t>
                </a:r>
                <a:r>
                  <a:rPr lang="fr-FR" altLang="x-none" sz="2400" b="1" dirty="0">
                    <a:solidFill>
                      <a:srgbClr val="0000FF"/>
                    </a:solidFill>
                    <a:latin typeface="Courier" charset="0"/>
                    <a:ea typeface="Courier" charset="0"/>
                    <a:cs typeface="Courier" charset="0"/>
                  </a:rPr>
                  <a:t>TA</a:t>
                </a:r>
                <a:r>
                  <a:rPr lang="fr-FR" altLang="x-none" sz="2400" b="1" dirty="0">
                    <a:latin typeface="Courier" charset="0"/>
                    <a:ea typeface="Courier" charset="0"/>
                    <a:cs typeface="Courier" charset="0"/>
                  </a:rPr>
                  <a:t>GA</a:t>
                </a:r>
              </a:p>
              <a:p>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r>
                  <a:rPr lang="fr-FR" altLang="x-none" sz="2400" b="1"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a:t>
                </a:r>
                <a:endParaRPr lang="fr-FR" altLang="x-none" sz="2400" b="1" dirty="0">
                  <a:latin typeface="Courier" charset="0"/>
                  <a:ea typeface="Courier" charset="0"/>
                  <a:cs typeface="Courier" charset="0"/>
                </a:endParaRPr>
              </a:p>
              <a:p>
                <a:r>
                  <a:rPr lang="fr-FR" altLang="x-none" sz="2400" b="1" dirty="0">
                    <a:latin typeface="Courier" charset="0"/>
                    <a:ea typeface="Courier" charset="0"/>
                    <a:cs typeface="Courier" charset="0"/>
                  </a:rPr>
                  <a:t>AC</a:t>
                </a:r>
                <a:r>
                  <a:rPr lang="fr-FR" altLang="x-none" sz="2400" b="1" dirty="0">
                    <a:solidFill>
                      <a:srgbClr val="0000FF"/>
                    </a:solidFill>
                    <a:latin typeface="Courier" charset="0"/>
                    <a:ea typeface="Courier" charset="0"/>
                    <a:cs typeface="Courier" charset="0"/>
                  </a:rPr>
                  <a:t>G</a:t>
                </a:r>
                <a:r>
                  <a:rPr lang="fr-FR" altLang="x-none" sz="2400" b="1" dirty="0">
                    <a:latin typeface="Courier" charset="0"/>
                    <a:ea typeface="Courier" charset="0"/>
                    <a:cs typeface="Courier" charset="0"/>
                  </a:rPr>
                  <a:t>CCGA</a:t>
                </a:r>
                <a:r>
                  <a:rPr lang="fr-FR" altLang="x-none" sz="2400" b="1" dirty="0">
                    <a:solidFill>
                      <a:srgbClr val="0000FF"/>
                    </a:solidFill>
                    <a:latin typeface="Courier" charset="0"/>
                    <a:ea typeface="Courier" charset="0"/>
                    <a:cs typeface="Courier" charset="0"/>
                  </a:rPr>
                  <a:t>T</a:t>
                </a:r>
                <a:r>
                  <a:rPr lang="fr-FR" altLang="x-none" sz="2400" b="1" dirty="0">
                    <a:latin typeface="Courier" charset="0"/>
                    <a:ea typeface="Courier" charset="0"/>
                    <a:cs typeface="Courier" charset="0"/>
                  </a:rPr>
                  <a:t>CGG</a:t>
                </a:r>
                <a:r>
                  <a:rPr lang="fr-FR" altLang="x-none" sz="2400" b="1" dirty="0">
                    <a:solidFill>
                      <a:srgbClr val="0000FF"/>
                    </a:solidFill>
                    <a:latin typeface="Courier" charset="0"/>
                    <a:ea typeface="Courier" charset="0"/>
                    <a:cs typeface="Courier" charset="0"/>
                  </a:rPr>
                  <a:t>C</a:t>
                </a:r>
                <a:r>
                  <a:rPr lang="fr-FR" altLang="x-none" sz="2400" b="1" dirty="0">
                    <a:latin typeface="Courier" charset="0"/>
                    <a:ea typeface="Courier" charset="0"/>
                    <a:cs typeface="Courier" charset="0"/>
                  </a:rPr>
                  <a:t>GCG</a:t>
                </a:r>
                <a:r>
                  <a:rPr lang="fr-FR" altLang="x-none" sz="2400" b="1" dirty="0">
                    <a:solidFill>
                      <a:srgbClr val="0000FF"/>
                    </a:solidFill>
                    <a:latin typeface="Courier" charset="0"/>
                    <a:ea typeface="Courier" charset="0"/>
                    <a:cs typeface="Courier" charset="0"/>
                  </a:rPr>
                  <a:t>A</a:t>
                </a:r>
                <a:r>
                  <a:rPr lang="fr-FR" altLang="x-none" sz="2400" b="1" dirty="0">
                    <a:latin typeface="Courier" charset="0"/>
                    <a:ea typeface="Courier" charset="0"/>
                    <a:cs typeface="Courier" charset="0"/>
                  </a:rPr>
                  <a:t>TAG</a:t>
                </a:r>
                <a:r>
                  <a:rPr lang="fr-FR" altLang="x-none" sz="2400" b="1" dirty="0">
                    <a:solidFill>
                      <a:srgbClr val="0000FF"/>
                    </a:solidFill>
                    <a:latin typeface="Courier" charset="0"/>
                    <a:ea typeface="Courier" charset="0"/>
                    <a:cs typeface="Courier" charset="0"/>
                  </a:rPr>
                  <a:t>G</a:t>
                </a:r>
                <a:r>
                  <a:rPr lang="fr-FR" altLang="x-none" sz="2400" b="1" dirty="0">
                    <a:latin typeface="Courier" charset="0"/>
                    <a:ea typeface="Courier" charset="0"/>
                    <a:cs typeface="Courier" charset="0"/>
                  </a:rPr>
                  <a:t>GTT</a:t>
                </a:r>
                <a:r>
                  <a:rPr lang="fr-FR" altLang="x-none" sz="2400" b="1" dirty="0">
                    <a:solidFill>
                      <a:srgbClr val="0000FF"/>
                    </a:solidFill>
                    <a:latin typeface="Courier" charset="0"/>
                    <a:ea typeface="Courier" charset="0"/>
                    <a:cs typeface="Courier" charset="0"/>
                  </a:rPr>
                  <a:t>C</a:t>
                </a:r>
                <a:r>
                  <a:rPr lang="fr-FR" altLang="x-none" sz="2400" b="1" dirty="0">
                    <a:latin typeface="Courier" charset="0"/>
                    <a:ea typeface="Courier" charset="0"/>
                    <a:cs typeface="Courier" charset="0"/>
                  </a:rPr>
                  <a:t>AA</a:t>
                </a:r>
                <a:r>
                  <a:rPr lang="fr-FR" altLang="x-none" sz="2400" b="1" dirty="0">
                    <a:solidFill>
                      <a:srgbClr val="0000FF"/>
                    </a:solidFill>
                    <a:latin typeface="Courier" charset="0"/>
                    <a:ea typeface="Courier" charset="0"/>
                    <a:cs typeface="Courier" charset="0"/>
                  </a:rPr>
                  <a:t>G</a:t>
                </a:r>
                <a:r>
                  <a:rPr lang="fr-FR" altLang="x-none" sz="2400" b="1" dirty="0">
                    <a:latin typeface="Courier" charset="0"/>
                    <a:ea typeface="Courier" charset="0"/>
                    <a:cs typeface="Courier" charset="0"/>
                  </a:rPr>
                  <a:t>C</a:t>
                </a:r>
                <a:r>
                  <a:rPr lang="fr-FR" altLang="x-none" sz="2400" b="1" dirty="0">
                    <a:solidFill>
                      <a:srgbClr val="0000FF"/>
                    </a:solidFill>
                    <a:latin typeface="Courier" charset="0"/>
                    <a:ea typeface="Courier" charset="0"/>
                    <a:cs typeface="Courier" charset="0"/>
                  </a:rPr>
                  <a:t>T</a:t>
                </a:r>
                <a:r>
                  <a:rPr lang="fr-FR" altLang="x-none" sz="2400" b="1" dirty="0">
                    <a:latin typeface="Courier" charset="0"/>
                    <a:ea typeface="Courier" charset="0"/>
                    <a:cs typeface="Courier" charset="0"/>
                  </a:rPr>
                  <a:t>CGT</a:t>
                </a:r>
                <a:r>
                  <a:rPr lang="fr-FR" altLang="x-none" sz="2400" b="1" dirty="0">
                    <a:solidFill>
                      <a:srgbClr val="0000FF"/>
                    </a:solidFill>
                    <a:latin typeface="Courier" charset="0"/>
                    <a:ea typeface="Courier" charset="0"/>
                    <a:cs typeface="Courier" charset="0"/>
                  </a:rPr>
                  <a:t>AC</a:t>
                </a:r>
                <a:r>
                  <a:rPr lang="fr-FR" altLang="x-none" sz="2400" b="1" dirty="0">
                    <a:latin typeface="Courier" charset="0"/>
                    <a:ea typeface="Courier" charset="0"/>
                    <a:cs typeface="Courier" charset="0"/>
                  </a:rPr>
                  <a:t>GA</a:t>
                </a:r>
                <a:endParaRPr lang="fr-FR" altLang="x-none" sz="2400" dirty="0">
                  <a:latin typeface="Courier" charset="0"/>
                  <a:ea typeface="Courier" charset="0"/>
                  <a:cs typeface="Courier" charset="0"/>
                </a:endParaRPr>
              </a:p>
            </p:txBody>
          </p:sp>
          <p:sp>
            <p:nvSpPr>
              <p:cNvPr id="167941" name="Text Box 5"/>
              <p:cNvSpPr txBox="1">
                <a:spLocks noChangeArrowheads="1"/>
              </p:cNvSpPr>
              <p:nvPr/>
            </p:nvSpPr>
            <p:spPr bwMode="auto">
              <a:xfrm>
                <a:off x="480" y="1344"/>
                <a:ext cx="4656"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dirty="0">
                    <a:latin typeface="Courier New" charset="0"/>
                    <a:ea typeface="Courier New" charset="0"/>
                    <a:cs typeface="Courier New" charset="0"/>
                  </a:rPr>
                  <a:t> </a:t>
                </a:r>
                <a:r>
                  <a:rPr lang="fr-FR" altLang="x-none" sz="2400" b="1" dirty="0">
                    <a:latin typeface="Courier" charset="0"/>
                    <a:ea typeface="Courier" charset="0"/>
                    <a:cs typeface="Courier" charset="0"/>
                  </a:rPr>
                  <a:t>12</a:t>
                </a:r>
                <a:r>
                  <a:rPr lang="fr-FR" altLang="x-none" sz="2400" b="1" dirty="0">
                    <a:solidFill>
                      <a:srgbClr val="0000FF"/>
                    </a:solidFill>
                    <a:latin typeface="Courier" charset="0"/>
                    <a:ea typeface="Courier" charset="0"/>
                    <a:cs typeface="Courier" charset="0"/>
                  </a:rPr>
                  <a:t>3</a:t>
                </a:r>
                <a:r>
                  <a:rPr lang="fr-FR" altLang="x-none" sz="2400" b="1" dirty="0">
                    <a:latin typeface="Courier" charset="0"/>
                    <a:ea typeface="Courier" charset="0"/>
                    <a:cs typeface="Courier" charset="0"/>
                  </a:rPr>
                  <a:t>4567</a:t>
                </a:r>
                <a:r>
                  <a:rPr lang="fr-FR" altLang="x-none" sz="2400" b="1" dirty="0">
                    <a:solidFill>
                      <a:srgbClr val="0000FF"/>
                    </a:solidFill>
                    <a:latin typeface="Courier" charset="0"/>
                    <a:ea typeface="Courier" charset="0"/>
                    <a:cs typeface="Courier" charset="0"/>
                  </a:rPr>
                  <a:t>8</a:t>
                </a:r>
                <a:r>
                  <a:rPr lang="fr-FR" altLang="x-none" sz="2400" b="1" dirty="0">
                    <a:latin typeface="Courier" charset="0"/>
                    <a:ea typeface="Courier" charset="0"/>
                    <a:cs typeface="Courier" charset="0"/>
                  </a:rPr>
                  <a:t>911</a:t>
                </a:r>
                <a:r>
                  <a:rPr lang="fr-FR" altLang="x-none" sz="2400" b="1" dirty="0">
                    <a:solidFill>
                      <a:srgbClr val="0000FF"/>
                    </a:solidFill>
                    <a:latin typeface="Courier" charset="0"/>
                    <a:ea typeface="Courier" charset="0"/>
                    <a:cs typeface="Courier" charset="0"/>
                  </a:rPr>
                  <a:t>1</a:t>
                </a:r>
                <a:r>
                  <a:rPr lang="fr-FR" altLang="x-none" sz="2400" b="1" dirty="0">
                    <a:latin typeface="Courier" charset="0"/>
                    <a:ea typeface="Courier" charset="0"/>
                    <a:cs typeface="Courier" charset="0"/>
                  </a:rPr>
                  <a:t>111</a:t>
                </a:r>
                <a:r>
                  <a:rPr lang="fr-FR" altLang="x-none" sz="2400" b="1" dirty="0">
                    <a:solidFill>
                      <a:srgbClr val="0000FF"/>
                    </a:solidFill>
                    <a:latin typeface="Courier" charset="0"/>
                    <a:ea typeface="Courier" charset="0"/>
                    <a:cs typeface="Courier" charset="0"/>
                  </a:rPr>
                  <a:t>1</a:t>
                </a:r>
                <a:r>
                  <a:rPr lang="fr-FR" altLang="x-none" sz="2400" b="1" dirty="0">
                    <a:latin typeface="Courier" charset="0"/>
                    <a:ea typeface="Courier" charset="0"/>
                    <a:cs typeface="Courier" charset="0"/>
                  </a:rPr>
                  <a:t>111</a:t>
                </a:r>
                <a:r>
                  <a:rPr lang="fr-FR" altLang="x-none" sz="2400" b="1" dirty="0">
                    <a:solidFill>
                      <a:srgbClr val="0000FF"/>
                    </a:solidFill>
                    <a:latin typeface="Courier" charset="0"/>
                    <a:ea typeface="Courier" charset="0"/>
                    <a:cs typeface="Courier" charset="0"/>
                  </a:rPr>
                  <a:t>2</a:t>
                </a:r>
                <a:r>
                  <a:rPr lang="fr-FR" altLang="x-none" sz="2400" b="1" dirty="0">
                    <a:latin typeface="Courier" charset="0"/>
                    <a:ea typeface="Courier" charset="0"/>
                    <a:cs typeface="Courier" charset="0"/>
                  </a:rPr>
                  <a:t>222</a:t>
                </a:r>
                <a:r>
                  <a:rPr lang="fr-FR" altLang="x-none" sz="2400" b="1" dirty="0">
                    <a:solidFill>
                      <a:srgbClr val="0000FF"/>
                    </a:solidFill>
                    <a:latin typeface="Courier" charset="0"/>
                    <a:ea typeface="Courier" charset="0"/>
                    <a:cs typeface="Courier" charset="0"/>
                  </a:rPr>
                  <a:t>2</a:t>
                </a:r>
                <a:r>
                  <a:rPr lang="fr-FR" altLang="x-none" sz="2400" b="1" dirty="0">
                    <a:latin typeface="Courier" charset="0"/>
                    <a:ea typeface="Courier" charset="0"/>
                    <a:cs typeface="Courier" charset="0"/>
                  </a:rPr>
                  <a:t>22</a:t>
                </a:r>
                <a:r>
                  <a:rPr lang="fr-FR" altLang="x-none" sz="2400" b="1" dirty="0">
                    <a:solidFill>
                      <a:srgbClr val="0000FF"/>
                    </a:solidFill>
                    <a:latin typeface="Courier" charset="0"/>
                    <a:ea typeface="Courier" charset="0"/>
                    <a:cs typeface="Courier" charset="0"/>
                  </a:rPr>
                  <a:t>2</a:t>
                </a:r>
                <a:r>
                  <a:rPr lang="fr-FR" altLang="x-none" sz="2400" b="1" dirty="0">
                    <a:latin typeface="Courier" charset="0"/>
                    <a:ea typeface="Courier" charset="0"/>
                    <a:cs typeface="Courier" charset="0"/>
                  </a:rPr>
                  <a:t>2</a:t>
                </a:r>
                <a:r>
                  <a:rPr lang="fr-FR" altLang="x-none" sz="2400" b="1" dirty="0">
                    <a:solidFill>
                      <a:srgbClr val="0000FF"/>
                    </a:solidFill>
                    <a:latin typeface="Courier" charset="0"/>
                    <a:ea typeface="Courier" charset="0"/>
                    <a:cs typeface="Courier" charset="0"/>
                  </a:rPr>
                  <a:t>2</a:t>
                </a:r>
                <a:r>
                  <a:rPr lang="fr-FR" altLang="x-none" sz="2400" b="1" dirty="0">
                    <a:latin typeface="Courier" charset="0"/>
                    <a:ea typeface="Courier" charset="0"/>
                    <a:cs typeface="Courier" charset="0"/>
                  </a:rPr>
                  <a:t>333</a:t>
                </a:r>
                <a:r>
                  <a:rPr lang="fr-FR" altLang="x-none" sz="2400" b="1" dirty="0">
                    <a:solidFill>
                      <a:srgbClr val="0000FF"/>
                    </a:solidFill>
                    <a:latin typeface="Courier" charset="0"/>
                    <a:ea typeface="Courier" charset="0"/>
                    <a:cs typeface="Courier" charset="0"/>
                  </a:rPr>
                  <a:t>33</a:t>
                </a:r>
                <a:r>
                  <a:rPr lang="fr-FR" altLang="x-none" sz="2400" b="1" dirty="0">
                    <a:latin typeface="Courier" charset="0"/>
                    <a:ea typeface="Courier" charset="0"/>
                    <a:cs typeface="Courier" charset="0"/>
                  </a:rPr>
                  <a:t>33</a:t>
                </a:r>
                <a:r>
                  <a:rPr lang="fr-FR" altLang="x-none" dirty="0">
                    <a:latin typeface="Courier New" charset="0"/>
                    <a:ea typeface="Courier New" charset="0"/>
                    <a:cs typeface="Courier New" charset="0"/>
                  </a:rPr>
                  <a:t>   </a:t>
                </a:r>
              </a:p>
            </p:txBody>
          </p:sp>
          <p:sp>
            <p:nvSpPr>
              <p:cNvPr id="167942" name="Text Box 6"/>
              <p:cNvSpPr txBox="1">
                <a:spLocks noChangeArrowheads="1"/>
              </p:cNvSpPr>
              <p:nvPr/>
            </p:nvSpPr>
            <p:spPr bwMode="auto">
              <a:xfrm>
                <a:off x="480" y="1536"/>
                <a:ext cx="4656"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b="1" dirty="0">
                    <a:latin typeface="Courier New" charset="0"/>
                    <a:ea typeface="Courier New" charset="0"/>
                    <a:cs typeface="Courier New" charset="0"/>
                  </a:rPr>
                  <a:t>         </a:t>
                </a:r>
                <a:r>
                  <a:rPr lang="fr-FR" altLang="x-none" sz="2000" b="1" dirty="0">
                    <a:latin typeface="Courier New" charset="0"/>
                    <a:ea typeface="Courier New" charset="0"/>
                    <a:cs typeface="Courier New" charset="0"/>
                  </a:rPr>
                  <a:t>      </a:t>
                </a:r>
                <a:r>
                  <a:rPr lang="fr-FR" altLang="x-none" sz="2400" b="1" dirty="0">
                    <a:latin typeface="Courier" charset="0"/>
                    <a:ea typeface="Courier" charset="0"/>
                    <a:cs typeface="Courier" charset="0"/>
                  </a:rPr>
                  <a:t>01</a:t>
                </a:r>
                <a:r>
                  <a:rPr lang="fr-FR" altLang="x-none" sz="2400" b="1" dirty="0">
                    <a:solidFill>
                      <a:srgbClr val="0000FF"/>
                    </a:solidFill>
                    <a:latin typeface="Courier" charset="0"/>
                    <a:ea typeface="Courier" charset="0"/>
                    <a:cs typeface="Courier" charset="0"/>
                  </a:rPr>
                  <a:t>2</a:t>
                </a:r>
                <a:r>
                  <a:rPr lang="fr-FR" altLang="x-none" sz="2400" b="1" dirty="0">
                    <a:latin typeface="Courier" charset="0"/>
                    <a:ea typeface="Courier" charset="0"/>
                    <a:cs typeface="Courier" charset="0"/>
                  </a:rPr>
                  <a:t>345</a:t>
                </a:r>
                <a:r>
                  <a:rPr lang="fr-FR" altLang="x-none" sz="2400" b="1" dirty="0">
                    <a:solidFill>
                      <a:srgbClr val="0000FF"/>
                    </a:solidFill>
                    <a:latin typeface="Courier" charset="0"/>
                    <a:ea typeface="Courier" charset="0"/>
                    <a:cs typeface="Courier" charset="0"/>
                  </a:rPr>
                  <a:t>6</a:t>
                </a:r>
                <a:r>
                  <a:rPr lang="fr-FR" altLang="x-none" sz="2400" b="1" dirty="0">
                    <a:latin typeface="Courier" charset="0"/>
                    <a:ea typeface="Courier" charset="0"/>
                    <a:cs typeface="Courier" charset="0"/>
                  </a:rPr>
                  <a:t>789</a:t>
                </a:r>
                <a:r>
                  <a:rPr lang="fr-FR" altLang="x-none" sz="2400" b="1" dirty="0">
                    <a:solidFill>
                      <a:srgbClr val="0000FF"/>
                    </a:solidFill>
                    <a:latin typeface="Courier" charset="0"/>
                    <a:ea typeface="Courier" charset="0"/>
                    <a:cs typeface="Courier" charset="0"/>
                  </a:rPr>
                  <a:t>0</a:t>
                </a:r>
                <a:r>
                  <a:rPr lang="fr-FR" altLang="x-none" sz="2400" b="1" dirty="0">
                    <a:latin typeface="Courier" charset="0"/>
                    <a:ea typeface="Courier" charset="0"/>
                    <a:cs typeface="Courier" charset="0"/>
                  </a:rPr>
                  <a:t>123</a:t>
                </a:r>
                <a:r>
                  <a:rPr lang="fr-FR" altLang="x-none" sz="2400" b="1" dirty="0">
                    <a:solidFill>
                      <a:srgbClr val="0000FF"/>
                    </a:solidFill>
                    <a:latin typeface="Courier" charset="0"/>
                    <a:ea typeface="Courier" charset="0"/>
                    <a:cs typeface="Courier" charset="0"/>
                  </a:rPr>
                  <a:t>4</a:t>
                </a:r>
                <a:r>
                  <a:rPr lang="fr-FR" altLang="x-none" sz="2400" b="1" dirty="0">
                    <a:latin typeface="Courier" charset="0"/>
                    <a:ea typeface="Courier" charset="0"/>
                    <a:cs typeface="Courier" charset="0"/>
                  </a:rPr>
                  <a:t>56</a:t>
                </a:r>
                <a:r>
                  <a:rPr lang="fr-FR" altLang="x-none" sz="2400" b="1" dirty="0">
                    <a:solidFill>
                      <a:srgbClr val="0000FF"/>
                    </a:solidFill>
                    <a:latin typeface="Courier" charset="0"/>
                    <a:ea typeface="Courier" charset="0"/>
                    <a:cs typeface="Courier" charset="0"/>
                  </a:rPr>
                  <a:t>7</a:t>
                </a:r>
                <a:r>
                  <a:rPr lang="fr-FR" altLang="x-none" sz="2400" b="1" dirty="0">
                    <a:latin typeface="Courier" charset="0"/>
                    <a:ea typeface="Courier" charset="0"/>
                    <a:cs typeface="Courier" charset="0"/>
                  </a:rPr>
                  <a:t>8</a:t>
                </a:r>
                <a:r>
                  <a:rPr lang="fr-FR" altLang="x-none" sz="2400" b="1" dirty="0">
                    <a:solidFill>
                      <a:srgbClr val="0000FF"/>
                    </a:solidFill>
                    <a:latin typeface="Courier" charset="0"/>
                    <a:ea typeface="Courier" charset="0"/>
                    <a:cs typeface="Courier" charset="0"/>
                  </a:rPr>
                  <a:t>9</a:t>
                </a:r>
                <a:r>
                  <a:rPr lang="fr-FR" altLang="x-none" sz="2400" b="1" dirty="0">
                    <a:latin typeface="Courier" charset="0"/>
                    <a:ea typeface="Courier" charset="0"/>
                    <a:cs typeface="Courier" charset="0"/>
                  </a:rPr>
                  <a:t>012</a:t>
                </a:r>
                <a:r>
                  <a:rPr lang="fr-FR" altLang="x-none" sz="2400" b="1" dirty="0">
                    <a:solidFill>
                      <a:srgbClr val="0000FF"/>
                    </a:solidFill>
                    <a:latin typeface="Courier" charset="0"/>
                    <a:ea typeface="Courier" charset="0"/>
                    <a:cs typeface="Courier" charset="0"/>
                  </a:rPr>
                  <a:t>34</a:t>
                </a:r>
                <a:r>
                  <a:rPr lang="fr-FR" altLang="x-none" sz="2400" b="1" dirty="0">
                    <a:latin typeface="Courier" charset="0"/>
                    <a:ea typeface="Courier" charset="0"/>
                    <a:cs typeface="Courier" charset="0"/>
                  </a:rPr>
                  <a:t>56</a:t>
                </a:r>
                <a:r>
                  <a:rPr lang="fr-FR" altLang="x-none" dirty="0">
                    <a:latin typeface="Courier New" charset="0"/>
                    <a:ea typeface="Courier New" charset="0"/>
                    <a:cs typeface="Courier New" charset="0"/>
                  </a:rPr>
                  <a:t>   </a:t>
                </a:r>
              </a:p>
            </p:txBody>
          </p:sp>
        </p:grpSp>
        <p:sp>
          <p:nvSpPr>
            <p:cNvPr id="167944" name="Text Box 8"/>
            <p:cNvSpPr txBox="1">
              <a:spLocks noChangeArrowheads="1"/>
            </p:cNvSpPr>
            <p:nvPr/>
          </p:nvSpPr>
          <p:spPr bwMode="auto">
            <a:xfrm>
              <a:off x="-53975" y="2278063"/>
              <a:ext cx="663575"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endParaRPr lang="fr-FR" altLang="x-none">
                <a:latin typeface="Courier New" charset="0"/>
                <a:ea typeface="Courier New" charset="0"/>
                <a:cs typeface="Courier New" charset="0"/>
              </a:endParaRPr>
            </a:p>
          </p:txBody>
        </p:sp>
        <p:sp>
          <p:nvSpPr>
            <p:cNvPr id="167945" name="Text Box 9"/>
            <p:cNvSpPr txBox="1">
              <a:spLocks noChangeArrowheads="1"/>
            </p:cNvSpPr>
            <p:nvPr/>
          </p:nvSpPr>
          <p:spPr bwMode="auto">
            <a:xfrm>
              <a:off x="-277688" y="2130152"/>
              <a:ext cx="119208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2400" b="1" dirty="0">
                  <a:latin typeface="Courier New" charset="0"/>
                  <a:ea typeface="Courier New" charset="0"/>
                  <a:cs typeface="Courier New" charset="0"/>
                </a:rPr>
                <a:t>Site#</a:t>
              </a:r>
            </a:p>
          </p:txBody>
        </p:sp>
        <p:sp>
          <p:nvSpPr>
            <p:cNvPr id="167946" name="Text Box 10"/>
            <p:cNvSpPr txBox="1">
              <a:spLocks noChangeArrowheads="1"/>
            </p:cNvSpPr>
            <p:nvPr/>
          </p:nvSpPr>
          <p:spPr bwMode="auto">
            <a:xfrm>
              <a:off x="0" y="3352800"/>
              <a:ext cx="7620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400" b="1" dirty="0" err="1">
                  <a:latin typeface="Courier New" charset="0"/>
                  <a:ea typeface="Courier New" charset="0"/>
                  <a:cs typeface="Courier New" charset="0"/>
                </a:rPr>
                <a:t>syn</a:t>
              </a:r>
              <a:endParaRPr lang="fr-FR" altLang="x-none" sz="2400" b="1" dirty="0">
                <a:latin typeface="Courier New" charset="0"/>
                <a:ea typeface="Courier New" charset="0"/>
                <a:cs typeface="Courier New" charset="0"/>
              </a:endParaRPr>
            </a:p>
          </p:txBody>
        </p:sp>
        <p:sp>
          <p:nvSpPr>
            <p:cNvPr id="167947" name="Text Box 11"/>
            <p:cNvSpPr txBox="1">
              <a:spLocks noChangeArrowheads="1"/>
            </p:cNvSpPr>
            <p:nvPr/>
          </p:nvSpPr>
          <p:spPr bwMode="auto">
            <a:xfrm>
              <a:off x="0" y="4114800"/>
              <a:ext cx="7620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400" b="1" dirty="0">
                  <a:latin typeface="Courier" charset="0"/>
                  <a:ea typeface="Courier" charset="0"/>
                  <a:cs typeface="Courier" charset="0"/>
                </a:rPr>
                <a:t>non</a:t>
              </a:r>
            </a:p>
          </p:txBody>
        </p:sp>
        <p:sp>
          <p:nvSpPr>
            <p:cNvPr id="167948" name="Text Box 12"/>
            <p:cNvSpPr txBox="1">
              <a:spLocks noChangeArrowheads="1"/>
            </p:cNvSpPr>
            <p:nvPr/>
          </p:nvSpPr>
          <p:spPr bwMode="auto">
            <a:xfrm>
              <a:off x="960512" y="3426296"/>
              <a:ext cx="772628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2400" b="1" dirty="0">
                  <a:latin typeface="Courier" charset="0"/>
                  <a:ea typeface="Courier" charset="0"/>
                  <a:cs typeface="Courier" charset="0"/>
                </a:rPr>
                <a:t>00</a:t>
              </a:r>
              <a:r>
                <a:rPr lang="fr-FR" altLang="x-none" sz="2400" b="1" dirty="0">
                  <a:solidFill>
                    <a:srgbClr val="0000FF"/>
                  </a:solidFill>
                  <a:latin typeface="Courier" charset="0"/>
                  <a:ea typeface="Courier" charset="0"/>
                  <a:cs typeface="Courier" charset="0"/>
                </a:rPr>
                <a:t>1</a:t>
              </a:r>
              <a:r>
                <a:rPr lang="fr-FR" altLang="x-none" sz="2400" b="1" dirty="0">
                  <a:latin typeface="Courier" charset="0"/>
                  <a:ea typeface="Courier" charset="0"/>
                  <a:cs typeface="Courier" charset="0"/>
                </a:rPr>
                <a:t>00</a:t>
              </a:r>
              <a:r>
                <a:rPr lang="fr-FR" altLang="x-none" sz="2400" b="1" dirty="0">
                  <a:solidFill>
                    <a:srgbClr val="0000FF"/>
                  </a:solidFill>
                  <a:latin typeface="Courier" charset="0"/>
                  <a:ea typeface="Courier" charset="0"/>
                  <a:cs typeface="Courier" charset="0"/>
                </a:rPr>
                <a:t>1</a:t>
              </a:r>
              <a:r>
                <a:rPr lang="fr-FR" altLang="x-none" sz="2400" b="1" dirty="0">
                  <a:latin typeface="Courier" charset="0"/>
                  <a:ea typeface="Courier" charset="0"/>
                  <a:cs typeface="Courier" charset="0"/>
                </a:rPr>
                <a:t>00</a:t>
              </a:r>
              <a:r>
                <a:rPr lang="fr-FR" altLang="x-none" b="1" dirty="0">
                  <a:latin typeface="Courier" charset="0"/>
                  <a:ea typeface="Courier" charset="0"/>
                  <a:cs typeface="Courier" charset="0"/>
                </a:rPr>
                <a:t>1/2</a:t>
              </a:r>
              <a:r>
                <a:rPr lang="fr-FR" altLang="x-none" sz="2400" b="1" dirty="0">
                  <a:latin typeface="Courier" charset="0"/>
                  <a:ea typeface="Courier" charset="0"/>
                  <a:cs typeface="Courier" charset="0"/>
                </a:rPr>
                <a:t>00</a:t>
              </a:r>
              <a:r>
                <a:rPr lang="fr-FR" altLang="x-none" sz="2400" b="1" dirty="0">
                  <a:solidFill>
                    <a:srgbClr val="0000FF"/>
                  </a:solidFill>
                  <a:latin typeface="Courier" charset="0"/>
                  <a:ea typeface="Courier" charset="0"/>
                  <a:cs typeface="Courier" charset="0"/>
                </a:rPr>
                <a:t>1</a:t>
              </a:r>
              <a:r>
                <a:rPr lang="fr-FR" altLang="x-none" sz="2400" b="1" dirty="0">
                  <a:latin typeface="Courier" charset="0"/>
                  <a:ea typeface="Courier" charset="0"/>
                  <a:cs typeface="Courier" charset="0"/>
                </a:rPr>
                <a:t>001</a:t>
              </a:r>
              <a:r>
                <a:rPr lang="fr-FR" altLang="x-none" b="1" dirty="0">
                  <a:solidFill>
                    <a:srgbClr val="0000FF"/>
                  </a:solidFill>
                  <a:latin typeface="Courier" charset="0"/>
                  <a:ea typeface="Courier" charset="0"/>
                  <a:cs typeface="Courier" charset="0"/>
                </a:rPr>
                <a:t>1/4</a:t>
              </a:r>
              <a:r>
                <a:rPr lang="fr-FR" altLang="x-none" sz="2400" b="1" dirty="0">
                  <a:latin typeface="Courier" charset="0"/>
                  <a:ea typeface="Courier" charset="0"/>
                  <a:cs typeface="Courier" charset="0"/>
                </a:rPr>
                <a:t>0</a:t>
              </a:r>
              <a:r>
                <a:rPr lang="fr-FR" altLang="x-none" b="1" dirty="0">
                  <a:latin typeface="Courier" charset="0"/>
                  <a:ea typeface="Courier" charset="0"/>
                  <a:cs typeface="Courier" charset="0"/>
                </a:rPr>
                <a:t>1/2</a:t>
              </a:r>
              <a:r>
                <a:rPr lang="fr-FR" altLang="x-none" sz="2400" b="1" dirty="0">
                  <a:latin typeface="Courier" charset="0"/>
                  <a:ea typeface="Courier" charset="0"/>
                  <a:cs typeface="Courier" charset="0"/>
                </a:rPr>
                <a:t>0</a:t>
              </a:r>
              <a:r>
                <a:rPr lang="fr-FR" altLang="x-none" sz="2400" b="1" dirty="0">
                  <a:solidFill>
                    <a:srgbClr val="0000FF"/>
                  </a:solidFill>
                  <a:latin typeface="Courier" charset="0"/>
                  <a:ea typeface="Courier" charset="0"/>
                  <a:cs typeface="Courier" charset="0"/>
                </a:rPr>
                <a:t>0</a:t>
              </a:r>
              <a:r>
                <a:rPr lang="fr-FR" altLang="x-none" b="1" dirty="0">
                  <a:latin typeface="Courier" charset="0"/>
                  <a:ea typeface="Courier" charset="0"/>
                  <a:cs typeface="Courier" charset="0"/>
                </a:rPr>
                <a:t>1/31/3</a:t>
              </a:r>
              <a:r>
                <a:rPr lang="fr-FR" altLang="x-none" sz="2400" b="1" dirty="0">
                  <a:latin typeface="Courier" charset="0"/>
                  <a:ea typeface="Courier" charset="0"/>
                  <a:cs typeface="Courier" charset="0"/>
                </a:rPr>
                <a:t>0</a:t>
              </a:r>
              <a:r>
                <a:rPr lang="fr-FR" altLang="x-none" b="1" dirty="0">
                  <a:solidFill>
                    <a:srgbClr val="0000FF"/>
                  </a:solidFill>
                  <a:latin typeface="Courier" charset="0"/>
                  <a:ea typeface="Courier" charset="0"/>
                  <a:cs typeface="Courier" charset="0"/>
                </a:rPr>
                <a:t>1/3</a:t>
              </a:r>
              <a:r>
                <a:rPr lang="fr-FR" altLang="x-none" sz="2400" b="1" dirty="0">
                  <a:latin typeface="Courier" charset="0"/>
                  <a:ea typeface="Courier" charset="0"/>
                  <a:cs typeface="Courier" charset="0"/>
                </a:rPr>
                <a:t>00</a:t>
              </a:r>
              <a:r>
                <a:rPr lang="fr-FR" altLang="x-none" b="1" dirty="0">
                  <a:solidFill>
                    <a:srgbClr val="0000FF"/>
                  </a:solidFill>
                  <a:latin typeface="Courier" charset="0"/>
                  <a:ea typeface="Courier" charset="0"/>
                  <a:cs typeface="Courier" charset="0"/>
                </a:rPr>
                <a:t>1/3</a:t>
              </a:r>
              <a:r>
                <a:rPr lang="fr-FR" altLang="x-none" sz="2400" b="1" dirty="0">
                  <a:latin typeface="Courier" charset="0"/>
                  <a:ea typeface="Courier" charset="0"/>
                  <a:cs typeface="Courier" charset="0"/>
                </a:rPr>
                <a:t>0</a:t>
              </a:r>
              <a:r>
                <a:rPr lang="fr-FR" altLang="x-none" sz="2400" b="1" dirty="0">
                  <a:solidFill>
                    <a:srgbClr val="0000FF"/>
                  </a:solidFill>
                  <a:latin typeface="Courier" charset="0"/>
                  <a:ea typeface="Courier" charset="0"/>
                  <a:cs typeface="Courier" charset="0"/>
                </a:rPr>
                <a:t>0</a:t>
              </a:r>
              <a:r>
                <a:rPr lang="fr-FR" altLang="x-none" sz="2400" b="1" dirty="0">
                  <a:latin typeface="Courier" charset="0"/>
                  <a:ea typeface="Courier" charset="0"/>
                  <a:cs typeface="Courier" charset="0"/>
                </a:rPr>
                <a:t>100</a:t>
              </a:r>
              <a:r>
                <a:rPr lang="fr-FR" altLang="x-none" sz="2400" b="1" dirty="0">
                  <a:solidFill>
                    <a:srgbClr val="0000FF"/>
                  </a:solidFill>
                  <a:latin typeface="Courier" charset="0"/>
                  <a:ea typeface="Courier" charset="0"/>
                  <a:cs typeface="Courier" charset="0"/>
                </a:rPr>
                <a:t>1</a:t>
              </a:r>
              <a:r>
                <a:rPr lang="fr-FR" altLang="x-none" b="1" dirty="0">
                  <a:solidFill>
                    <a:srgbClr val="0000FF"/>
                  </a:solidFill>
                  <a:latin typeface="Courier" charset="0"/>
                  <a:ea typeface="Courier" charset="0"/>
                  <a:cs typeface="Courier" charset="0"/>
                </a:rPr>
                <a:t>1/3</a:t>
              </a:r>
              <a:r>
                <a:rPr lang="fr-FR" altLang="x-none" sz="2400" b="1" dirty="0">
                  <a:latin typeface="Courier" charset="0"/>
                  <a:ea typeface="Courier" charset="0"/>
                  <a:cs typeface="Courier" charset="0"/>
                </a:rPr>
                <a:t>0</a:t>
              </a:r>
              <a:r>
                <a:rPr lang="fr-FR" altLang="x-none" b="1" dirty="0">
                  <a:latin typeface="Courier" charset="0"/>
                  <a:ea typeface="Courier" charset="0"/>
                  <a:cs typeface="Courier" charset="0"/>
                </a:rPr>
                <a:t>2/3</a:t>
              </a:r>
              <a:r>
                <a:rPr lang="fr-FR" altLang="x-none" sz="2400" dirty="0">
                  <a:latin typeface="Courier New" charset="0"/>
                  <a:ea typeface="Courier New" charset="0"/>
                  <a:cs typeface="Courier New" charset="0"/>
                </a:rPr>
                <a:t> </a:t>
              </a:r>
            </a:p>
          </p:txBody>
        </p:sp>
        <p:sp>
          <p:nvSpPr>
            <p:cNvPr id="167949" name="Text Box 13"/>
            <p:cNvSpPr txBox="1">
              <a:spLocks noChangeArrowheads="1"/>
            </p:cNvSpPr>
            <p:nvPr/>
          </p:nvSpPr>
          <p:spPr bwMode="auto">
            <a:xfrm>
              <a:off x="986408" y="4074368"/>
              <a:ext cx="7700392"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2400" dirty="0">
                  <a:latin typeface="Courier" charset="0"/>
                  <a:ea typeface="Courier" charset="0"/>
                  <a:cs typeface="Courier" charset="0"/>
                </a:rPr>
                <a:t>11</a:t>
              </a:r>
              <a:r>
                <a:rPr lang="fr-FR" altLang="x-none" sz="2400" dirty="0">
                  <a:solidFill>
                    <a:srgbClr val="0000FF"/>
                  </a:solidFill>
                  <a:latin typeface="Courier" charset="0"/>
                  <a:ea typeface="Courier" charset="0"/>
                  <a:cs typeface="Courier" charset="0"/>
                </a:rPr>
                <a:t>0</a:t>
              </a:r>
              <a:r>
                <a:rPr lang="fr-FR" altLang="x-none" sz="2400" dirty="0">
                  <a:latin typeface="Courier" charset="0"/>
                  <a:ea typeface="Courier" charset="0"/>
                  <a:cs typeface="Courier" charset="0"/>
                </a:rPr>
                <a:t>11</a:t>
              </a:r>
              <a:r>
                <a:rPr lang="fr-FR" altLang="x-none" sz="2400" dirty="0">
                  <a:solidFill>
                    <a:srgbClr val="0000FF"/>
                  </a:solidFill>
                  <a:latin typeface="Courier" charset="0"/>
                  <a:ea typeface="Courier" charset="0"/>
                  <a:cs typeface="Courier" charset="0"/>
                </a:rPr>
                <a:t>0</a:t>
              </a:r>
              <a:r>
                <a:rPr lang="fr-FR" altLang="x-none" sz="2400" dirty="0">
                  <a:latin typeface="Courier" charset="0"/>
                  <a:ea typeface="Courier" charset="0"/>
                  <a:cs typeface="Courier" charset="0"/>
                </a:rPr>
                <a:t>11</a:t>
              </a:r>
              <a:r>
                <a:rPr lang="fr-FR" altLang="x-none" dirty="0">
                  <a:latin typeface="Courier" charset="0"/>
                  <a:ea typeface="Courier" charset="0"/>
                  <a:cs typeface="Courier" charset="0"/>
                </a:rPr>
                <a:t>1/2</a:t>
              </a:r>
              <a:r>
                <a:rPr lang="fr-FR" altLang="x-none" sz="2400" dirty="0">
                  <a:latin typeface="Courier" charset="0"/>
                  <a:ea typeface="Courier" charset="0"/>
                  <a:cs typeface="Courier" charset="0"/>
                </a:rPr>
                <a:t>11</a:t>
              </a:r>
              <a:r>
                <a:rPr lang="fr-FR" altLang="x-none" sz="2400" dirty="0">
                  <a:solidFill>
                    <a:srgbClr val="0000FF"/>
                  </a:solidFill>
                  <a:latin typeface="Courier" charset="0"/>
                  <a:ea typeface="Courier" charset="0"/>
                  <a:cs typeface="Courier" charset="0"/>
                </a:rPr>
                <a:t>0</a:t>
              </a:r>
              <a:r>
                <a:rPr lang="fr-FR" altLang="x-none" sz="2400" dirty="0">
                  <a:latin typeface="Courier" charset="0"/>
                  <a:ea typeface="Courier" charset="0"/>
                  <a:cs typeface="Courier" charset="0"/>
                </a:rPr>
                <a:t>110</a:t>
              </a:r>
              <a:r>
                <a:rPr lang="fr-FR" altLang="x-none" dirty="0">
                  <a:solidFill>
                    <a:srgbClr val="0000FF"/>
                  </a:solidFill>
                  <a:latin typeface="Courier" charset="0"/>
                  <a:ea typeface="Courier" charset="0"/>
                  <a:cs typeface="Courier" charset="0"/>
                </a:rPr>
                <a:t>3/4</a:t>
              </a:r>
              <a:r>
                <a:rPr lang="fr-FR" altLang="x-none" sz="2400" dirty="0">
                  <a:latin typeface="Courier" charset="0"/>
                  <a:ea typeface="Courier" charset="0"/>
                  <a:cs typeface="Courier" charset="0"/>
                </a:rPr>
                <a:t>1</a:t>
              </a:r>
              <a:r>
                <a:rPr lang="fr-FR" altLang="x-none" dirty="0">
                  <a:latin typeface="Courier" charset="0"/>
                  <a:ea typeface="Courier" charset="0"/>
                  <a:cs typeface="Courier" charset="0"/>
                </a:rPr>
                <a:t>1/2</a:t>
              </a:r>
              <a:r>
                <a:rPr lang="fr-FR" altLang="x-none" sz="2400" dirty="0">
                  <a:latin typeface="Courier" charset="0"/>
                  <a:ea typeface="Courier" charset="0"/>
                  <a:cs typeface="Courier" charset="0"/>
                </a:rPr>
                <a:t>1</a:t>
              </a:r>
              <a:r>
                <a:rPr lang="fr-FR" altLang="x-none" sz="2400" dirty="0">
                  <a:solidFill>
                    <a:srgbClr val="0000FF"/>
                  </a:solidFill>
                  <a:latin typeface="Courier" charset="0"/>
                  <a:ea typeface="Courier" charset="0"/>
                  <a:cs typeface="Courier" charset="0"/>
                </a:rPr>
                <a:t>1</a:t>
              </a:r>
              <a:r>
                <a:rPr lang="fr-FR" altLang="x-none" dirty="0">
                  <a:latin typeface="Courier" charset="0"/>
                  <a:ea typeface="Courier" charset="0"/>
                  <a:cs typeface="Courier" charset="0"/>
                </a:rPr>
                <a:t>2/32/3</a:t>
              </a:r>
              <a:r>
                <a:rPr lang="fr-FR" altLang="x-none" sz="2400" dirty="0">
                  <a:latin typeface="Courier" charset="0"/>
                  <a:ea typeface="Courier" charset="0"/>
                  <a:cs typeface="Courier" charset="0"/>
                </a:rPr>
                <a:t>1</a:t>
              </a:r>
              <a:r>
                <a:rPr lang="fr-FR" altLang="x-none" dirty="0">
                  <a:solidFill>
                    <a:srgbClr val="0000FF"/>
                  </a:solidFill>
                  <a:latin typeface="Courier" charset="0"/>
                  <a:ea typeface="Courier" charset="0"/>
                  <a:cs typeface="Courier" charset="0"/>
                </a:rPr>
                <a:t>2/3</a:t>
              </a:r>
              <a:r>
                <a:rPr lang="fr-FR" altLang="x-none" sz="2400" dirty="0">
                  <a:latin typeface="Courier" charset="0"/>
                  <a:ea typeface="Courier" charset="0"/>
                  <a:cs typeface="Courier" charset="0"/>
                </a:rPr>
                <a:t>11</a:t>
              </a:r>
              <a:r>
                <a:rPr lang="fr-FR" altLang="x-none" dirty="0">
                  <a:solidFill>
                    <a:srgbClr val="0000FF"/>
                  </a:solidFill>
                  <a:latin typeface="Courier" charset="0"/>
                  <a:ea typeface="Courier" charset="0"/>
                  <a:cs typeface="Courier" charset="0"/>
                </a:rPr>
                <a:t>2/3</a:t>
              </a:r>
              <a:r>
                <a:rPr lang="fr-FR" altLang="x-none" sz="2400" dirty="0">
                  <a:latin typeface="Courier" charset="0"/>
                  <a:ea typeface="Courier" charset="0"/>
                  <a:cs typeface="Courier" charset="0"/>
                </a:rPr>
                <a:t>1</a:t>
              </a:r>
              <a:r>
                <a:rPr lang="fr-FR" altLang="x-none" sz="2400" dirty="0">
                  <a:solidFill>
                    <a:srgbClr val="0000FF"/>
                  </a:solidFill>
                  <a:latin typeface="Courier" charset="0"/>
                  <a:ea typeface="Courier" charset="0"/>
                  <a:cs typeface="Courier" charset="0"/>
                </a:rPr>
                <a:t>1</a:t>
              </a:r>
              <a:r>
                <a:rPr lang="fr-FR" altLang="x-none" sz="2400" dirty="0">
                  <a:latin typeface="Courier" charset="0"/>
                  <a:ea typeface="Courier" charset="0"/>
                  <a:cs typeface="Courier" charset="0"/>
                </a:rPr>
                <a:t>010</a:t>
              </a:r>
              <a:r>
                <a:rPr lang="fr-FR" altLang="x-none" sz="2400" dirty="0">
                  <a:solidFill>
                    <a:srgbClr val="0000FF"/>
                  </a:solidFill>
                  <a:latin typeface="Courier" charset="0"/>
                  <a:ea typeface="Courier" charset="0"/>
                  <a:cs typeface="Courier" charset="0"/>
                </a:rPr>
                <a:t>0</a:t>
              </a:r>
              <a:r>
                <a:rPr lang="fr-FR" altLang="x-none" dirty="0">
                  <a:solidFill>
                    <a:srgbClr val="0000FF"/>
                  </a:solidFill>
                  <a:latin typeface="Courier" charset="0"/>
                  <a:ea typeface="Courier" charset="0"/>
                  <a:cs typeface="Courier" charset="0"/>
                </a:rPr>
                <a:t>2/3</a:t>
              </a:r>
              <a:r>
                <a:rPr lang="fr-FR" altLang="x-none" sz="2400" dirty="0">
                  <a:latin typeface="Courier" charset="0"/>
                  <a:ea typeface="Courier" charset="0"/>
                  <a:cs typeface="Courier" charset="0"/>
                </a:rPr>
                <a:t>1</a:t>
              </a:r>
              <a:r>
                <a:rPr lang="fr-FR" altLang="x-none" dirty="0">
                  <a:latin typeface="Courier" charset="0"/>
                  <a:ea typeface="Courier" charset="0"/>
                  <a:cs typeface="Courier" charset="0"/>
                </a:rPr>
                <a:t>1/3</a:t>
              </a:r>
            </a:p>
          </p:txBody>
        </p:sp>
        <p:sp>
          <p:nvSpPr>
            <p:cNvPr id="167950" name="Text Box 14"/>
            <p:cNvSpPr txBox="1">
              <a:spLocks noChangeArrowheads="1"/>
            </p:cNvSpPr>
            <p:nvPr/>
          </p:nvSpPr>
          <p:spPr bwMode="auto">
            <a:xfrm>
              <a:off x="152400" y="5010472"/>
              <a:ext cx="41910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400" b="1" dirty="0" err="1">
                  <a:latin typeface="Courier" charset="0"/>
                  <a:ea typeface="Courier" charset="0"/>
                  <a:cs typeface="Courier" charset="0"/>
                </a:rPr>
                <a:t>Syn</a:t>
              </a:r>
              <a:r>
                <a:rPr lang="fr-FR" altLang="x-none" sz="2400" b="1" dirty="0">
                  <a:latin typeface="Courier" charset="0"/>
                  <a:ea typeface="Courier" charset="0"/>
                  <a:cs typeface="Courier" charset="0"/>
                </a:rPr>
                <a:t>:    </a:t>
              </a:r>
              <a:r>
                <a:rPr lang="fr-FR" altLang="x-none" sz="2400" b="1" dirty="0" err="1">
                  <a:latin typeface="Courier" charset="0"/>
                  <a:ea typeface="Courier" charset="0"/>
                  <a:cs typeface="Courier" charset="0"/>
                </a:rPr>
                <a:t>sum</a:t>
              </a:r>
              <a:r>
                <a:rPr lang="fr-FR" altLang="x-none" sz="2400" b="1" dirty="0">
                  <a:latin typeface="Courier" charset="0"/>
                  <a:ea typeface="Courier" charset="0"/>
                  <a:cs typeface="Courier" charset="0"/>
                </a:rPr>
                <a:t> = 7.5833</a:t>
              </a:r>
            </a:p>
          </p:txBody>
        </p:sp>
        <p:sp>
          <p:nvSpPr>
            <p:cNvPr id="167951" name="Text Box 15"/>
            <p:cNvSpPr txBox="1">
              <a:spLocks noChangeArrowheads="1"/>
            </p:cNvSpPr>
            <p:nvPr/>
          </p:nvSpPr>
          <p:spPr bwMode="auto">
            <a:xfrm>
              <a:off x="152400" y="5638800"/>
              <a:ext cx="4343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2400" b="1" dirty="0">
                  <a:latin typeface="Courier" charset="0"/>
                  <a:ea typeface="Courier" charset="0"/>
                  <a:cs typeface="Courier" charset="0"/>
                </a:rPr>
                <a:t>Non</a:t>
              </a:r>
              <a:r>
                <a:rPr lang="fr-FR" altLang="x-none" sz="2400" b="1">
                  <a:latin typeface="Courier" charset="0"/>
                  <a:ea typeface="Courier" charset="0"/>
                  <a:cs typeface="Courier" charset="0"/>
                </a:rPr>
                <a:t>:    </a:t>
              </a:r>
              <a:r>
                <a:rPr lang="fr-FR" altLang="x-none" sz="2400" b="1" dirty="0" err="1">
                  <a:latin typeface="Courier" charset="0"/>
                  <a:ea typeface="Courier" charset="0"/>
                  <a:cs typeface="Courier" charset="0"/>
                </a:rPr>
                <a:t>sum</a:t>
              </a:r>
              <a:r>
                <a:rPr lang="fr-FR" altLang="x-none" sz="2400" b="1" dirty="0">
                  <a:latin typeface="Courier" charset="0"/>
                  <a:ea typeface="Courier" charset="0"/>
                  <a:cs typeface="Courier" charset="0"/>
                </a:rPr>
                <a:t> = 28.4167</a:t>
              </a:r>
            </a:p>
          </p:txBody>
        </p:sp>
        <p:grpSp>
          <p:nvGrpSpPr>
            <p:cNvPr id="167957" name="Group 21"/>
            <p:cNvGrpSpPr>
              <a:grpSpLocks/>
            </p:cNvGrpSpPr>
            <p:nvPr/>
          </p:nvGrpSpPr>
          <p:grpSpPr bwMode="auto">
            <a:xfrm>
              <a:off x="5230813" y="5486403"/>
              <a:ext cx="2770188" cy="995363"/>
              <a:chOff x="2719" y="3312"/>
              <a:chExt cx="1745" cy="627"/>
            </a:xfrm>
          </p:grpSpPr>
          <p:sp>
            <p:nvSpPr>
              <p:cNvPr id="167952" name="Text Box 16"/>
              <p:cNvSpPr txBox="1">
                <a:spLocks noChangeArrowheads="1"/>
              </p:cNvSpPr>
              <p:nvPr/>
            </p:nvSpPr>
            <p:spPr bwMode="auto">
              <a:xfrm>
                <a:off x="2736" y="3312"/>
                <a:ext cx="1536"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400" b="1" dirty="0">
                    <a:latin typeface="Courier" charset="0"/>
                    <a:ea typeface="Courier" charset="0"/>
                    <a:cs typeface="Courier" charset="0"/>
                  </a:rPr>
                  <a:t>TPNGALELKPVR</a:t>
                </a:r>
                <a:endParaRPr lang="fr-FR" altLang="x-none" sz="2400" dirty="0">
                  <a:latin typeface="Courier" charset="0"/>
                  <a:ea typeface="Courier" charset="0"/>
                  <a:cs typeface="Courier" charset="0"/>
                </a:endParaRPr>
              </a:p>
            </p:txBody>
          </p:sp>
          <p:grpSp>
            <p:nvGrpSpPr>
              <p:cNvPr id="167956" name="Group 20"/>
              <p:cNvGrpSpPr>
                <a:grpSpLocks/>
              </p:cNvGrpSpPr>
              <p:nvPr/>
            </p:nvGrpSpPr>
            <p:grpSpPr bwMode="auto">
              <a:xfrm>
                <a:off x="2719" y="3456"/>
                <a:ext cx="1745" cy="483"/>
                <a:chOff x="2719" y="3456"/>
                <a:chExt cx="1745" cy="483"/>
              </a:xfrm>
            </p:grpSpPr>
            <p:sp>
              <p:nvSpPr>
                <p:cNvPr id="167953" name="Text Box 17"/>
                <p:cNvSpPr txBox="1">
                  <a:spLocks noChangeArrowheads="1"/>
                </p:cNvSpPr>
                <p:nvPr/>
              </p:nvSpPr>
              <p:spPr bwMode="auto">
                <a:xfrm>
                  <a:off x="2736" y="3648"/>
                  <a:ext cx="1584"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fr-FR" altLang="x-none" sz="2400" b="1">
                      <a:latin typeface="Courier" charset="0"/>
                      <a:ea typeface="Courier" charset="0"/>
                      <a:cs typeface="Courier" charset="0"/>
                    </a:rPr>
                    <a:t>TPIGAIGFKLVR</a:t>
                  </a:r>
                  <a:endParaRPr lang="fr-FR" altLang="x-none" sz="2400">
                    <a:latin typeface="Courier" charset="0"/>
                    <a:ea typeface="Courier" charset="0"/>
                    <a:cs typeface="Courier" charset="0"/>
                  </a:endParaRPr>
                </a:p>
              </p:txBody>
            </p:sp>
            <p:sp>
              <p:nvSpPr>
                <p:cNvPr id="167954" name="Text Box 18"/>
                <p:cNvSpPr txBox="1">
                  <a:spLocks noChangeArrowheads="1"/>
                </p:cNvSpPr>
                <p:nvPr/>
              </p:nvSpPr>
              <p:spPr bwMode="auto">
                <a:xfrm>
                  <a:off x="2784" y="3456"/>
                  <a:ext cx="1680" cy="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endParaRPr lang="fr-FR" altLang="x-none">
                    <a:latin typeface="Courier New" charset="0"/>
                    <a:ea typeface="Courier New" charset="0"/>
                    <a:cs typeface="Courier New" charset="0"/>
                  </a:endParaRPr>
                </a:p>
              </p:txBody>
            </p:sp>
            <p:sp>
              <p:nvSpPr>
                <p:cNvPr id="167955" name="Text Box 19"/>
                <p:cNvSpPr txBox="1">
                  <a:spLocks noChangeArrowheads="1"/>
                </p:cNvSpPr>
                <p:nvPr/>
              </p:nvSpPr>
              <p:spPr bwMode="auto">
                <a:xfrm>
                  <a:off x="2719" y="3504"/>
                  <a:ext cx="1488"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2400" dirty="0">
                      <a:latin typeface="Courier" charset="0"/>
                      <a:ea typeface="Courier" charset="0"/>
                      <a:cs typeface="Courier" charset="0"/>
                    </a:rPr>
                    <a:t>   </a:t>
                  </a:r>
                  <a:r>
                    <a:rPr lang="fr-FR" altLang="x-none" sz="2400" b="1" dirty="0">
                      <a:solidFill>
                        <a:srgbClr val="0000FF"/>
                      </a:solidFill>
                      <a:latin typeface="Courier" charset="0"/>
                      <a:ea typeface="Courier" charset="0"/>
                      <a:cs typeface="Courier" charset="0"/>
                    </a:rPr>
                    <a:t>*  *** *</a:t>
                  </a:r>
                  <a:endParaRPr lang="fr-FR" altLang="x-none" sz="2400" dirty="0">
                    <a:latin typeface="Courier" charset="0"/>
                    <a:ea typeface="Courier" charset="0"/>
                    <a:cs typeface="Courier" charset="0"/>
                  </a:endParaRPr>
                </a:p>
              </p:txBody>
            </p:sp>
          </p:grpSp>
        </p:grpSp>
        <p:sp>
          <p:nvSpPr>
            <p:cNvPr id="167958" name="Text Box 22"/>
            <p:cNvSpPr txBox="1">
              <a:spLocks noChangeArrowheads="1"/>
            </p:cNvSpPr>
            <p:nvPr/>
          </p:nvSpPr>
          <p:spPr bwMode="auto">
            <a:xfrm>
              <a:off x="4150296" y="5021263"/>
              <a:ext cx="4231704"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fr-FR" altLang="x-none" sz="1800" b="1" dirty="0" err="1">
                  <a:latin typeface="Courier" charset="0"/>
                  <a:ea typeface="Courier" charset="0"/>
                  <a:cs typeface="Courier" charset="0"/>
                </a:rPr>
                <a:t>aa</a:t>
              </a:r>
              <a:r>
                <a:rPr lang="fr-FR" altLang="x-none" sz="1800" b="1" dirty="0">
                  <a:latin typeface="Courier" charset="0"/>
                  <a:ea typeface="Courier" charset="0"/>
                  <a:cs typeface="Courier" charset="0"/>
                </a:rPr>
                <a:t> translation of the 2 </a:t>
              </a:r>
              <a:r>
                <a:rPr lang="fr-FR" altLang="x-none" sz="1800" b="1" dirty="0" err="1">
                  <a:latin typeface="Courier" charset="0"/>
                  <a:ea typeface="Courier" charset="0"/>
                  <a:cs typeface="Courier" charset="0"/>
                </a:rPr>
                <a:t>seqs</a:t>
              </a:r>
              <a:r>
                <a:rPr lang="fr-FR" altLang="x-none" sz="1800" b="1" dirty="0">
                  <a:latin typeface="Courier" charset="0"/>
                  <a:ea typeface="Courier" charset="0"/>
                  <a:cs typeface="Courier" charset="0"/>
                </a:rPr>
                <a:t>:</a:t>
              </a:r>
              <a:endParaRPr lang="fr-FR" altLang="x-none" dirty="0">
                <a:latin typeface="Courier" charset="0"/>
                <a:ea typeface="Courier" charset="0"/>
                <a:cs typeface="Courier" charset="0"/>
              </a:endParaRPr>
            </a:p>
          </p:txBody>
        </p:sp>
      </p:grpSp>
      <p:sp>
        <p:nvSpPr>
          <p:cNvPr id="3" name="ZoneTexte 2">
            <a:extLst>
              <a:ext uri="{FF2B5EF4-FFF2-40B4-BE49-F238E27FC236}">
                <a16:creationId xmlns:a16="http://schemas.microsoft.com/office/drawing/2014/main" id="{880C6280-3212-4347-9DA9-4C3CB8661527}"/>
              </a:ext>
            </a:extLst>
          </p:cNvPr>
          <p:cNvSpPr txBox="1"/>
          <p:nvPr/>
        </p:nvSpPr>
        <p:spPr>
          <a:xfrm>
            <a:off x="-1" y="0"/>
            <a:ext cx="8964489" cy="523220"/>
          </a:xfrm>
          <a:prstGeom prst="rect">
            <a:avLst/>
          </a:prstGeom>
          <a:solidFill>
            <a:srgbClr val="FFFF00"/>
          </a:solidFill>
        </p:spPr>
        <p:txBody>
          <a:bodyPr wrap="square" rtlCol="0">
            <a:spAutoFit/>
          </a:bodyPr>
          <a:lstStyle/>
          <a:p>
            <a:pPr algn="ctr"/>
            <a:r>
              <a:rPr lang="en-GB" sz="2800" b="1" dirty="0">
                <a:solidFill>
                  <a:srgbClr val="0000FF"/>
                </a:solidFill>
              </a:rPr>
              <a:t>Example: detailed parameters calculation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3" name="Rectangle 5"/>
          <p:cNvSpPr>
            <a:spLocks noChangeArrowheads="1"/>
          </p:cNvSpPr>
          <p:nvPr/>
        </p:nvSpPr>
        <p:spPr bwMode="auto">
          <a:xfrm>
            <a:off x="228600" y="152400"/>
            <a:ext cx="8915400" cy="132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GB" altLang="x-none" sz="2000" b="1" dirty="0">
                <a:solidFill>
                  <a:srgbClr val="FF0000"/>
                </a:solidFill>
                <a:latin typeface="Arial" charset="0"/>
                <a:ea typeface="Arial" charset="0"/>
                <a:cs typeface="Arial" charset="0"/>
              </a:rPr>
              <a:t>•</a:t>
            </a:r>
            <a:r>
              <a:rPr lang="en-GB" altLang="x-none" sz="2000" b="1" dirty="0">
                <a:solidFill>
                  <a:srgbClr val="000000"/>
                </a:solidFill>
                <a:latin typeface="Arial" charset="0"/>
                <a:ea typeface="Arial" charset="0"/>
                <a:cs typeface="Arial" charset="0"/>
              </a:rPr>
              <a:t> From the protein sequence comparison: 5 of the nucleotide substitutions caused an amino acid change, so there were 5 non-synonymous substitutions. Since there are 10 nucleotide substitutions altogether, 5 must have been synonymous.</a:t>
            </a:r>
            <a:endParaRPr lang="en-GB" altLang="x-none" sz="2000" dirty="0">
              <a:solidFill>
                <a:srgbClr val="000000"/>
              </a:solidFill>
              <a:latin typeface="Arial" charset="0"/>
              <a:ea typeface="Arial" charset="0"/>
              <a:cs typeface="Arial" charset="0"/>
            </a:endParaRPr>
          </a:p>
        </p:txBody>
      </p:sp>
      <p:sp>
        <p:nvSpPr>
          <p:cNvPr id="211975" name="Rectangle 7"/>
          <p:cNvSpPr>
            <a:spLocks noChangeArrowheads="1"/>
          </p:cNvSpPr>
          <p:nvPr/>
        </p:nvSpPr>
        <p:spPr bwMode="auto">
          <a:xfrm>
            <a:off x="228600" y="1700808"/>
            <a:ext cx="8915400" cy="2554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GB" altLang="x-none" sz="2000" b="1" dirty="0">
                <a:solidFill>
                  <a:srgbClr val="FF0000"/>
                </a:solidFill>
                <a:latin typeface="Arial" charset="0"/>
                <a:ea typeface="Arial" charset="0"/>
                <a:cs typeface="Arial" charset="0"/>
              </a:rPr>
              <a:t>•</a:t>
            </a:r>
            <a:r>
              <a:rPr lang="en-GB" altLang="x-none" sz="2000" b="1" dirty="0">
                <a:solidFill>
                  <a:srgbClr val="000000"/>
                </a:solidFill>
                <a:latin typeface="Arial" charset="0"/>
                <a:ea typeface="Arial" charset="0"/>
                <a:cs typeface="Arial" charset="0"/>
              </a:rPr>
              <a:t> Calculate the number of synonymous and non-synonymous nucleotide</a:t>
            </a:r>
          </a:p>
          <a:p>
            <a:r>
              <a:rPr lang="en-GB" altLang="x-none" sz="2000" b="1" dirty="0">
                <a:solidFill>
                  <a:srgbClr val="000000"/>
                </a:solidFill>
                <a:latin typeface="Arial" charset="0"/>
                <a:ea typeface="Arial" charset="0"/>
                <a:cs typeface="Arial" charset="0"/>
              </a:rPr>
              <a:t>sites. </a:t>
            </a:r>
          </a:p>
          <a:p>
            <a:r>
              <a:rPr lang="en-GB" altLang="x-none" sz="2000" b="1" dirty="0">
                <a:solidFill>
                  <a:srgbClr val="0000FF"/>
                </a:solidFill>
                <a:latin typeface="Arial" charset="0"/>
                <a:ea typeface="Arial" charset="0"/>
                <a:cs typeface="Arial" charset="0"/>
              </a:rPr>
              <a:t>• Site 1:</a:t>
            </a:r>
            <a:r>
              <a:rPr lang="en-GB" altLang="x-none" sz="2000" b="1" dirty="0">
                <a:solidFill>
                  <a:srgbClr val="000000"/>
                </a:solidFill>
                <a:latin typeface="Arial" charset="0"/>
                <a:ea typeface="Arial" charset="0"/>
                <a:cs typeface="Arial" charset="0"/>
              </a:rPr>
              <a:t> which is an A in both sequences. Given that the 3-base pair codon to which this A belongs is either ACT (sequence 1) or ACG (sequence 2), a change from A to any other nucleotide will cause an amino-acid substitution (e.g. CCT, GCT and TCT code for amino acids P, A, and S respectively).  </a:t>
            </a:r>
            <a:r>
              <a:rPr lang="en-GB" altLang="x-none" sz="2000" b="1" dirty="0">
                <a:solidFill>
                  <a:srgbClr val="0000FF"/>
                </a:solidFill>
                <a:latin typeface="Arial" charset="0"/>
                <a:ea typeface="Arial" charset="0"/>
                <a:cs typeface="Arial" charset="0"/>
              </a:rPr>
              <a:t>Site 1 is thus a non-synonymous site.</a:t>
            </a:r>
            <a:endParaRPr lang="en-GB" altLang="x-none" sz="2000" b="1" dirty="0">
              <a:solidFill>
                <a:srgbClr val="000000"/>
              </a:solidFill>
              <a:latin typeface="Arial" charset="0"/>
              <a:ea typeface="Arial" charset="0"/>
              <a:cs typeface="Arial" charset="0"/>
            </a:endParaRPr>
          </a:p>
        </p:txBody>
      </p:sp>
      <p:sp>
        <p:nvSpPr>
          <p:cNvPr id="211976" name="Rectangle 8"/>
          <p:cNvSpPr>
            <a:spLocks noChangeArrowheads="1"/>
          </p:cNvSpPr>
          <p:nvPr/>
        </p:nvSpPr>
        <p:spPr bwMode="auto">
          <a:xfrm>
            <a:off x="304800" y="4343400"/>
            <a:ext cx="8839200"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fr-FR" altLang="x-none" sz="2000" b="1" dirty="0">
                <a:solidFill>
                  <a:srgbClr val="0000FF"/>
                </a:solidFill>
                <a:latin typeface="Arial" charset="0"/>
                <a:ea typeface="Arial" charset="0"/>
                <a:cs typeface="Arial" charset="0"/>
              </a:rPr>
              <a:t>• </a:t>
            </a:r>
            <a:r>
              <a:rPr lang="en-GB" altLang="x-none" sz="2000" b="1" dirty="0">
                <a:solidFill>
                  <a:srgbClr val="0000FF"/>
                </a:solidFill>
                <a:latin typeface="Arial" charset="0"/>
                <a:ea typeface="Arial" charset="0"/>
                <a:cs typeface="Arial" charset="0"/>
              </a:rPr>
              <a:t>Site 2:</a:t>
            </a:r>
            <a:r>
              <a:rPr lang="en-GB" altLang="x-none" sz="2000" b="1" dirty="0">
                <a:solidFill>
                  <a:srgbClr val="000000"/>
                </a:solidFill>
                <a:latin typeface="Arial" charset="0"/>
                <a:ea typeface="Arial" charset="0"/>
                <a:cs typeface="Arial" charset="0"/>
              </a:rPr>
              <a:t>  The genetic code is such that, a change in the second position of the codon always results in a new amino acid. </a:t>
            </a:r>
            <a:r>
              <a:rPr lang="en-GB" altLang="x-none" sz="2000" b="1" dirty="0">
                <a:solidFill>
                  <a:srgbClr val="0000FF"/>
                </a:solidFill>
                <a:latin typeface="Arial" charset="0"/>
                <a:ea typeface="Arial" charset="0"/>
                <a:cs typeface="Arial" charset="0"/>
              </a:rPr>
              <a:t>Consequently, site 2 is also a non-synonymous site.</a:t>
            </a:r>
            <a:endParaRPr lang="en-GB" altLang="x-none" sz="2000" b="1" dirty="0">
              <a:solidFill>
                <a:srgbClr val="000000"/>
              </a:solidFill>
              <a:latin typeface="Arial" charset="0"/>
              <a:ea typeface="Arial" charset="0"/>
              <a:cs typeface="Arial" charset="0"/>
            </a:endParaRPr>
          </a:p>
        </p:txBody>
      </p:sp>
      <p:sp>
        <p:nvSpPr>
          <p:cNvPr id="211977" name="Rectangle 9"/>
          <p:cNvSpPr>
            <a:spLocks noChangeArrowheads="1"/>
          </p:cNvSpPr>
          <p:nvPr/>
        </p:nvSpPr>
        <p:spPr bwMode="auto">
          <a:xfrm>
            <a:off x="304800" y="5410200"/>
            <a:ext cx="8686800"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2000" b="1" dirty="0">
                <a:solidFill>
                  <a:srgbClr val="0000FF"/>
                </a:solidFill>
                <a:latin typeface="Arial" charset="0"/>
                <a:ea typeface="Arial" charset="0"/>
                <a:cs typeface="Arial" charset="0"/>
              </a:rPr>
              <a:t>• Site 3:</a:t>
            </a:r>
            <a:r>
              <a:rPr lang="en-GB" altLang="x-none" sz="2000" b="1" dirty="0">
                <a:solidFill>
                  <a:srgbClr val="000000"/>
                </a:solidFill>
                <a:latin typeface="Arial" charset="0"/>
                <a:ea typeface="Arial" charset="0"/>
                <a:cs typeface="Arial" charset="0"/>
              </a:rPr>
              <a:t> ACT, ACG, ACC and ACA, which differ only at this 3rd site, all</a:t>
            </a:r>
          </a:p>
          <a:p>
            <a:r>
              <a:rPr lang="en-GB" altLang="x-none" sz="2000" b="1" dirty="0">
                <a:solidFill>
                  <a:srgbClr val="000000"/>
                </a:solidFill>
                <a:latin typeface="Arial" charset="0"/>
                <a:ea typeface="Arial" charset="0"/>
                <a:cs typeface="Arial" charset="0"/>
              </a:rPr>
              <a:t>code for the same amino acid, T. Consequently any substitution at this site does not result in an amino acid substitution. All substitutions are synonymous. </a:t>
            </a:r>
            <a:r>
              <a:rPr lang="en-GB" altLang="x-none" sz="2000" b="1" dirty="0">
                <a:solidFill>
                  <a:srgbClr val="0000FF"/>
                </a:solidFill>
                <a:latin typeface="Arial" charset="0"/>
                <a:ea typeface="Arial" charset="0"/>
                <a:cs typeface="Arial" charset="0"/>
              </a:rPr>
              <a:t>Consequently, site 3 is a synonymous site.</a:t>
            </a:r>
            <a:endParaRPr lang="en-GB" altLang="x-none" sz="1200" dirty="0">
              <a:solidFill>
                <a:srgbClr val="000000"/>
              </a:solidFill>
              <a:latin typeface="Arial" charset="0"/>
              <a:ea typeface="Arial" charset="0"/>
              <a:cs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ChangeArrowheads="1"/>
          </p:cNvSpPr>
          <p:nvPr/>
        </p:nvSpPr>
        <p:spPr bwMode="auto">
          <a:xfrm>
            <a:off x="228600" y="228600"/>
            <a:ext cx="8915400"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fr-FR" altLang="x-none" sz="2000" b="1" dirty="0">
                <a:solidFill>
                  <a:srgbClr val="0000FF"/>
                </a:solidFill>
              </a:rPr>
              <a:t>•</a:t>
            </a:r>
            <a:r>
              <a:rPr lang="fr-FR" altLang="x-none" sz="2000" b="1" dirty="0">
                <a:solidFill>
                  <a:srgbClr val="0000FF"/>
                </a:solidFill>
                <a:latin typeface="Times" charset="0"/>
              </a:rPr>
              <a:t> Site 4:</a:t>
            </a:r>
            <a:r>
              <a:rPr lang="fr-FR" altLang="x-none" sz="2000" b="1" dirty="0">
                <a:solidFill>
                  <a:srgbClr val="000000"/>
                </a:solidFill>
                <a:latin typeface="Times" charset="0"/>
              </a:rPr>
              <a:t>  </a:t>
            </a:r>
            <a:r>
              <a:rPr lang="fr-FR" altLang="x-none" sz="2000" b="1" dirty="0" err="1">
                <a:solidFill>
                  <a:srgbClr val="000000"/>
                </a:solidFill>
                <a:latin typeface="Times" charset="0"/>
              </a:rPr>
              <a:t>any</a:t>
            </a:r>
            <a:r>
              <a:rPr lang="fr-FR" altLang="x-none" sz="2000" b="1" dirty="0">
                <a:solidFill>
                  <a:srgbClr val="000000"/>
                </a:solidFill>
                <a:latin typeface="Times" charset="0"/>
              </a:rPr>
              <a:t> substitution of the first C in CCG </a:t>
            </a:r>
            <a:r>
              <a:rPr lang="fr-FR" altLang="x-none" sz="2000" b="1" dirty="0" err="1">
                <a:solidFill>
                  <a:srgbClr val="000000"/>
                </a:solidFill>
                <a:latin typeface="Times" charset="0"/>
              </a:rPr>
              <a:t>will</a:t>
            </a:r>
            <a:r>
              <a:rPr lang="fr-FR" altLang="x-none" sz="2000" b="1" dirty="0">
                <a:solidFill>
                  <a:srgbClr val="000000"/>
                </a:solidFill>
                <a:latin typeface="Times" charset="0"/>
              </a:rPr>
              <a:t> </a:t>
            </a:r>
            <a:r>
              <a:rPr lang="fr-FR" altLang="x-none" sz="2000" b="1" dirty="0" err="1">
                <a:solidFill>
                  <a:srgbClr val="000000"/>
                </a:solidFill>
                <a:latin typeface="Times" charset="0"/>
              </a:rPr>
              <a:t>result</a:t>
            </a:r>
            <a:r>
              <a:rPr lang="fr-FR" altLang="x-none" sz="2000" b="1" dirty="0">
                <a:solidFill>
                  <a:srgbClr val="000000"/>
                </a:solidFill>
                <a:latin typeface="Times" charset="0"/>
              </a:rPr>
              <a:t> in an </a:t>
            </a:r>
            <a:r>
              <a:rPr lang="fr-FR" altLang="x-none" sz="2000" b="1" dirty="0" err="1">
                <a:solidFill>
                  <a:srgbClr val="000000"/>
                </a:solidFill>
                <a:latin typeface="Times" charset="0"/>
              </a:rPr>
              <a:t>amino</a:t>
            </a:r>
            <a:r>
              <a:rPr lang="fr-FR" altLang="x-none" sz="2000" b="1" dirty="0">
                <a:solidFill>
                  <a:srgbClr val="000000"/>
                </a:solidFill>
                <a:latin typeface="Times" charset="0"/>
              </a:rPr>
              <a:t> </a:t>
            </a:r>
            <a:r>
              <a:rPr lang="fr-FR" altLang="x-none" sz="2000" b="1" dirty="0" err="1">
                <a:solidFill>
                  <a:srgbClr val="000000"/>
                </a:solidFill>
                <a:latin typeface="Times" charset="0"/>
              </a:rPr>
              <a:t>acid</a:t>
            </a:r>
            <a:r>
              <a:rPr lang="fr-FR" altLang="x-none" sz="2000" b="1" dirty="0">
                <a:solidFill>
                  <a:srgbClr val="000000"/>
                </a:solidFill>
                <a:latin typeface="Times" charset="0"/>
              </a:rPr>
              <a:t> change. This site </a:t>
            </a:r>
            <a:r>
              <a:rPr lang="fr-FR" altLang="x-none" sz="2000" b="1" dirty="0" err="1">
                <a:solidFill>
                  <a:srgbClr val="000000"/>
                </a:solidFill>
                <a:latin typeface="Times" charset="0"/>
              </a:rPr>
              <a:t>is</a:t>
            </a:r>
            <a:r>
              <a:rPr lang="fr-FR" altLang="x-none" sz="2000" b="1" dirty="0">
                <a:solidFill>
                  <a:srgbClr val="000000"/>
                </a:solidFill>
                <a:latin typeface="Times" charset="0"/>
              </a:rPr>
              <a:t> </a:t>
            </a:r>
            <a:r>
              <a:rPr lang="fr-FR" altLang="x-none" sz="2000" b="1" dirty="0" err="1">
                <a:solidFill>
                  <a:srgbClr val="000000"/>
                </a:solidFill>
                <a:latin typeface="Times" charset="0"/>
              </a:rPr>
              <a:t>thus</a:t>
            </a:r>
            <a:r>
              <a:rPr lang="fr-FR" altLang="x-none" sz="2000" b="1" dirty="0">
                <a:solidFill>
                  <a:srgbClr val="000000"/>
                </a:solidFill>
                <a:latin typeface="Times" charset="0"/>
              </a:rPr>
              <a:t> a </a:t>
            </a:r>
            <a:r>
              <a:rPr lang="fr-FR" altLang="x-none" sz="2000" b="1" dirty="0">
                <a:solidFill>
                  <a:srgbClr val="0000FF"/>
                </a:solidFill>
                <a:latin typeface="Times" charset="0"/>
              </a:rPr>
              <a:t>non-</a:t>
            </a:r>
            <a:r>
              <a:rPr lang="fr-FR" altLang="x-none" sz="2000" b="1" dirty="0" err="1">
                <a:solidFill>
                  <a:srgbClr val="0000FF"/>
                </a:solidFill>
                <a:latin typeface="Times" charset="0"/>
              </a:rPr>
              <a:t>synonymous</a:t>
            </a:r>
            <a:r>
              <a:rPr lang="fr-FR" altLang="x-none" sz="2000" b="1" dirty="0">
                <a:solidFill>
                  <a:srgbClr val="0000FF"/>
                </a:solidFill>
                <a:latin typeface="Times" charset="0"/>
              </a:rPr>
              <a:t> site</a:t>
            </a:r>
            <a:r>
              <a:rPr lang="fr-FR" altLang="x-none" sz="2000" b="1" dirty="0">
                <a:solidFill>
                  <a:srgbClr val="000000"/>
                </a:solidFill>
                <a:latin typeface="Times" charset="0"/>
              </a:rPr>
              <a:t>. </a:t>
            </a:r>
          </a:p>
          <a:p>
            <a:r>
              <a:rPr lang="fr-FR" altLang="x-none" sz="2000" b="1" dirty="0" err="1">
                <a:solidFill>
                  <a:srgbClr val="000000"/>
                </a:solidFill>
                <a:latin typeface="Times" charset="0"/>
              </a:rPr>
              <a:t>Similarly</a:t>
            </a:r>
            <a:r>
              <a:rPr lang="fr-FR" altLang="x-none" sz="2000" b="1" dirty="0">
                <a:solidFill>
                  <a:srgbClr val="000000"/>
                </a:solidFill>
                <a:latin typeface="Times" charset="0"/>
              </a:rPr>
              <a:t>, as the second position in a codon, </a:t>
            </a:r>
            <a:r>
              <a:rPr lang="fr-FR" altLang="x-none" sz="2000" b="1" dirty="0">
                <a:solidFill>
                  <a:srgbClr val="0000FF"/>
                </a:solidFill>
                <a:latin typeface="Times" charset="0"/>
              </a:rPr>
              <a:t>site 5 </a:t>
            </a:r>
            <a:r>
              <a:rPr lang="fr-FR" altLang="x-none" sz="2000" b="1" dirty="0" err="1">
                <a:solidFill>
                  <a:srgbClr val="0000FF"/>
                </a:solidFill>
                <a:latin typeface="Times" charset="0"/>
              </a:rPr>
              <a:t>is</a:t>
            </a:r>
            <a:r>
              <a:rPr lang="fr-FR" altLang="x-none" sz="2000" b="1" dirty="0">
                <a:solidFill>
                  <a:srgbClr val="0000FF"/>
                </a:solidFill>
                <a:latin typeface="Times" charset="0"/>
              </a:rPr>
              <a:t> a non-</a:t>
            </a:r>
            <a:r>
              <a:rPr lang="fr-FR" altLang="x-none" sz="2000" b="1" dirty="0" err="1">
                <a:solidFill>
                  <a:srgbClr val="0000FF"/>
                </a:solidFill>
                <a:latin typeface="Times" charset="0"/>
              </a:rPr>
              <a:t>synonymous</a:t>
            </a:r>
            <a:r>
              <a:rPr lang="fr-FR" altLang="x-none" sz="2000" b="1" dirty="0">
                <a:solidFill>
                  <a:srgbClr val="0000FF"/>
                </a:solidFill>
                <a:latin typeface="Times" charset="0"/>
              </a:rPr>
              <a:t> site</a:t>
            </a:r>
            <a:r>
              <a:rPr lang="fr-FR" altLang="x-none" sz="2000" b="1" dirty="0">
                <a:solidFill>
                  <a:srgbClr val="000000"/>
                </a:solidFill>
                <a:latin typeface="Times" charset="0"/>
              </a:rPr>
              <a:t>.</a:t>
            </a:r>
          </a:p>
        </p:txBody>
      </p:sp>
      <p:sp>
        <p:nvSpPr>
          <p:cNvPr id="214021" name="Rectangle 5"/>
          <p:cNvSpPr>
            <a:spLocks noChangeArrowheads="1"/>
          </p:cNvSpPr>
          <p:nvPr/>
        </p:nvSpPr>
        <p:spPr bwMode="auto">
          <a:xfrm>
            <a:off x="152400" y="1355725"/>
            <a:ext cx="8915400" cy="515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fr-FR" altLang="x-none" sz="2000" b="1">
                <a:solidFill>
                  <a:srgbClr val="0000FF"/>
                </a:solidFill>
              </a:rPr>
              <a:t>…</a:t>
            </a:r>
            <a:r>
              <a:rPr lang="fr-FR" altLang="x-none" sz="2000" b="1">
                <a:solidFill>
                  <a:srgbClr val="0000FF"/>
                </a:solidFill>
                <a:latin typeface="Times" charset="0"/>
              </a:rPr>
              <a:t>Site 9:</a:t>
            </a:r>
            <a:r>
              <a:rPr lang="fr-FR" altLang="x-none" sz="2000" b="1">
                <a:solidFill>
                  <a:srgbClr val="000000"/>
                </a:solidFill>
                <a:latin typeface="Times" charset="0"/>
              </a:rPr>
              <a:t> In sequence 1, this is the third-position nucleotide in the codon AAC, which codes for amino acid N; and in sequence 2 it is the third position</a:t>
            </a:r>
          </a:p>
          <a:p>
            <a:r>
              <a:rPr lang="fr-FR" altLang="x-none" sz="2000" b="1">
                <a:solidFill>
                  <a:srgbClr val="000000"/>
                </a:solidFill>
                <a:latin typeface="Times" charset="0"/>
              </a:rPr>
              <a:t>nucleotide in codon ATC, which codes for amino acid I.</a:t>
            </a:r>
          </a:p>
          <a:p>
            <a:endParaRPr lang="fr-FR" altLang="x-none" sz="2000" b="1">
              <a:solidFill>
                <a:srgbClr val="000000"/>
              </a:solidFill>
              <a:latin typeface="Times" charset="0"/>
            </a:endParaRPr>
          </a:p>
          <a:p>
            <a:r>
              <a:rPr lang="fr-FR" altLang="x-none" sz="1800" b="1">
                <a:solidFill>
                  <a:srgbClr val="000000"/>
                </a:solidFill>
                <a:latin typeface="Times" charset="0"/>
              </a:rPr>
              <a:t>Consider what could happen if C in AAC mutates. The possible resulting codons are AAT, AAG, and AAA. These code for amino acids N, K and K respectively. The C in this case represents only a two-fold degenerate site and the </a:t>
            </a:r>
            <a:r>
              <a:rPr lang="fr-FR" altLang="x-none" sz="1800" b="1">
                <a:solidFill>
                  <a:srgbClr val="0000FF"/>
                </a:solidFill>
                <a:latin typeface="Times" charset="0"/>
              </a:rPr>
              <a:t>site is considered 1/3 synonymous and 2/3 non-synonymous. </a:t>
            </a:r>
          </a:p>
          <a:p>
            <a:endParaRPr lang="fr-FR" altLang="x-none" sz="1800" b="1">
              <a:solidFill>
                <a:srgbClr val="0000FF"/>
              </a:solidFill>
              <a:latin typeface="Times" charset="0"/>
            </a:endParaRPr>
          </a:p>
          <a:p>
            <a:r>
              <a:rPr lang="fr-FR" altLang="x-none" sz="1800" b="1">
                <a:solidFill>
                  <a:srgbClr val="000000"/>
                </a:solidFill>
                <a:latin typeface="Times" charset="0"/>
              </a:rPr>
              <a:t>Similarly, when the C in ATC mutates, it can result in ATT, ATA, or ATG,</a:t>
            </a:r>
          </a:p>
          <a:p>
            <a:r>
              <a:rPr lang="fr-FR" altLang="x-none" sz="1800" b="1">
                <a:solidFill>
                  <a:srgbClr val="000000"/>
                </a:solidFill>
                <a:latin typeface="Times" charset="0"/>
              </a:rPr>
              <a:t>which code for I, I and M. This C is 3-fold degenerate, and the </a:t>
            </a:r>
            <a:r>
              <a:rPr lang="fr-FR" altLang="x-none" sz="1800" b="1">
                <a:solidFill>
                  <a:srgbClr val="0000FF"/>
                </a:solidFill>
                <a:latin typeface="Times" charset="0"/>
              </a:rPr>
              <a:t>site is 2/3 synonymous and 1/3 non-synonymous. </a:t>
            </a:r>
          </a:p>
          <a:p>
            <a:r>
              <a:rPr lang="fr-FR" altLang="x-none" sz="1800" b="1">
                <a:solidFill>
                  <a:srgbClr val="000000"/>
                </a:solidFill>
                <a:latin typeface="Times" charset="0"/>
              </a:rPr>
              <a:t>The overall average for this site, considering both sequences as the starting point for mutation, is thus:</a:t>
            </a:r>
          </a:p>
          <a:p>
            <a:r>
              <a:rPr lang="fr-FR" altLang="x-none" sz="1800" b="1">
                <a:solidFill>
                  <a:srgbClr val="0000FF"/>
                </a:solidFill>
                <a:latin typeface="Times" charset="0"/>
              </a:rPr>
              <a:t>1/2 [1/3 synonymous + 2/3 non-synonymous] + 1/2 [2/3 synonymous + 1/3 non-synonymous]</a:t>
            </a:r>
          </a:p>
          <a:p>
            <a:r>
              <a:rPr lang="fr-FR" altLang="x-none" sz="1800" b="1">
                <a:solidFill>
                  <a:srgbClr val="000000"/>
                </a:solidFill>
                <a:latin typeface="Times" charset="0"/>
              </a:rPr>
              <a:t> =  1/2 synonymous and 1/2 non-synonymous.</a:t>
            </a:r>
          </a:p>
          <a:p>
            <a:r>
              <a:rPr lang="fr-FR" altLang="x-none" sz="1800" b="1">
                <a:solidFill>
                  <a:srgbClr val="000000"/>
                </a:solidFill>
                <a:latin typeface="Times" charset="0"/>
              </a:rPr>
              <a:t>This site is thus a portion synonymous and a portion non-synonymous.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Group 2"/>
          <p:cNvGrpSpPr>
            <a:grpSpLocks/>
          </p:cNvGrpSpPr>
          <p:nvPr/>
        </p:nvGrpSpPr>
        <p:grpSpPr bwMode="auto">
          <a:xfrm>
            <a:off x="0" y="176213"/>
            <a:ext cx="9063038" cy="6605588"/>
            <a:chOff x="0" y="111"/>
            <a:chExt cx="5709" cy="4161"/>
          </a:xfrm>
        </p:grpSpPr>
        <p:sp>
          <p:nvSpPr>
            <p:cNvPr id="192515" name="Text Box 3"/>
            <p:cNvSpPr txBox="1">
              <a:spLocks noChangeArrowheads="1"/>
            </p:cNvSpPr>
            <p:nvPr/>
          </p:nvSpPr>
          <p:spPr bwMode="auto">
            <a:xfrm>
              <a:off x="3264" y="1296"/>
              <a:ext cx="6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p>
          </p:txBody>
        </p:sp>
        <p:grpSp>
          <p:nvGrpSpPr>
            <p:cNvPr id="24579" name="Group 4"/>
            <p:cNvGrpSpPr>
              <a:grpSpLocks/>
            </p:cNvGrpSpPr>
            <p:nvPr/>
          </p:nvGrpSpPr>
          <p:grpSpPr bwMode="auto">
            <a:xfrm>
              <a:off x="144" y="384"/>
              <a:ext cx="2928" cy="3264"/>
              <a:chOff x="816" y="240"/>
              <a:chExt cx="2928" cy="3264"/>
            </a:xfrm>
          </p:grpSpPr>
          <p:grpSp>
            <p:nvGrpSpPr>
              <p:cNvPr id="24630" name="Group 5"/>
              <p:cNvGrpSpPr>
                <a:grpSpLocks/>
              </p:cNvGrpSpPr>
              <p:nvPr/>
            </p:nvGrpSpPr>
            <p:grpSpPr bwMode="auto">
              <a:xfrm>
                <a:off x="816" y="240"/>
                <a:ext cx="2928" cy="3264"/>
                <a:chOff x="816" y="240"/>
                <a:chExt cx="2928" cy="3264"/>
              </a:xfrm>
            </p:grpSpPr>
            <p:sp>
              <p:nvSpPr>
                <p:cNvPr id="192518" name="Line 6"/>
                <p:cNvSpPr>
                  <a:spLocks noChangeShapeType="1"/>
                </p:cNvSpPr>
                <p:nvPr/>
              </p:nvSpPr>
              <p:spPr bwMode="auto">
                <a:xfrm>
                  <a:off x="2496" y="240"/>
                  <a:ext cx="0" cy="72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19" name="Line 7"/>
                <p:cNvSpPr>
                  <a:spLocks noChangeShapeType="1"/>
                </p:cNvSpPr>
                <p:nvPr/>
              </p:nvSpPr>
              <p:spPr bwMode="auto">
                <a:xfrm flipH="1">
                  <a:off x="2352" y="960"/>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0" name="Line 8"/>
                <p:cNvSpPr>
                  <a:spLocks noChangeShapeType="1"/>
                </p:cNvSpPr>
                <p:nvPr/>
              </p:nvSpPr>
              <p:spPr bwMode="auto">
                <a:xfrm>
                  <a:off x="2496" y="960"/>
                  <a:ext cx="144"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1" name="Line 9"/>
                <p:cNvSpPr>
                  <a:spLocks noChangeShapeType="1"/>
                </p:cNvSpPr>
                <p:nvPr/>
              </p:nvSpPr>
              <p:spPr bwMode="auto">
                <a:xfrm>
                  <a:off x="2640" y="1104"/>
                  <a:ext cx="0" cy="4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2" name="Line 10"/>
                <p:cNvSpPr>
                  <a:spLocks noChangeShapeType="1"/>
                </p:cNvSpPr>
                <p:nvPr/>
              </p:nvSpPr>
              <p:spPr bwMode="auto">
                <a:xfrm>
                  <a:off x="2640" y="1536"/>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3" name="Line 11"/>
                <p:cNvSpPr>
                  <a:spLocks noChangeShapeType="1"/>
                </p:cNvSpPr>
                <p:nvPr/>
              </p:nvSpPr>
              <p:spPr bwMode="auto">
                <a:xfrm flipH="1">
                  <a:off x="2544" y="1536"/>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4" name="Line 12"/>
                <p:cNvSpPr>
                  <a:spLocks noChangeShapeType="1"/>
                </p:cNvSpPr>
                <p:nvPr/>
              </p:nvSpPr>
              <p:spPr bwMode="auto">
                <a:xfrm>
                  <a:off x="2736" y="1632"/>
                  <a:ext cx="0" cy="6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5" name="Line 13"/>
                <p:cNvSpPr>
                  <a:spLocks noChangeShapeType="1"/>
                </p:cNvSpPr>
                <p:nvPr/>
              </p:nvSpPr>
              <p:spPr bwMode="auto">
                <a:xfrm>
                  <a:off x="2544" y="1632"/>
                  <a:ext cx="0" cy="67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6" name="Line 14"/>
                <p:cNvSpPr>
                  <a:spLocks noChangeShapeType="1"/>
                </p:cNvSpPr>
                <p:nvPr/>
              </p:nvSpPr>
              <p:spPr bwMode="auto">
                <a:xfrm>
                  <a:off x="2736" y="2304"/>
                  <a:ext cx="1008" cy="10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7" name="Line 15"/>
                <p:cNvSpPr>
                  <a:spLocks noChangeShapeType="1"/>
                </p:cNvSpPr>
                <p:nvPr/>
              </p:nvSpPr>
              <p:spPr bwMode="auto">
                <a:xfrm>
                  <a:off x="2352" y="1104"/>
                  <a:ext cx="0" cy="1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8" name="Line 16"/>
                <p:cNvSpPr>
                  <a:spLocks noChangeShapeType="1"/>
                </p:cNvSpPr>
                <p:nvPr/>
              </p:nvSpPr>
              <p:spPr bwMode="auto">
                <a:xfrm flipH="1">
                  <a:off x="2112" y="2304"/>
                  <a:ext cx="624" cy="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29" name="Line 17"/>
                <p:cNvSpPr>
                  <a:spLocks noChangeShapeType="1"/>
                </p:cNvSpPr>
                <p:nvPr/>
              </p:nvSpPr>
              <p:spPr bwMode="auto">
                <a:xfrm>
                  <a:off x="2544" y="2304"/>
                  <a:ext cx="480" cy="48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0" name="Line 18"/>
                <p:cNvSpPr>
                  <a:spLocks noChangeShapeType="1"/>
                </p:cNvSpPr>
                <p:nvPr/>
              </p:nvSpPr>
              <p:spPr bwMode="auto">
                <a:xfrm>
                  <a:off x="2352" y="2304"/>
                  <a:ext cx="576"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1" name="Line 19"/>
                <p:cNvSpPr>
                  <a:spLocks noChangeShapeType="1"/>
                </p:cNvSpPr>
                <p:nvPr/>
              </p:nvSpPr>
              <p:spPr bwMode="auto">
                <a:xfrm flipH="1">
                  <a:off x="816" y="2304"/>
                  <a:ext cx="1536" cy="1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2" name="Line 20"/>
                <p:cNvSpPr>
                  <a:spLocks noChangeShapeType="1"/>
                </p:cNvSpPr>
                <p:nvPr/>
              </p:nvSpPr>
              <p:spPr bwMode="auto">
                <a:xfrm flipH="1">
                  <a:off x="1248" y="2304"/>
                  <a:ext cx="1296" cy="100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3" name="Line 21"/>
                <p:cNvSpPr>
                  <a:spLocks noChangeShapeType="1"/>
                </p:cNvSpPr>
                <p:nvPr/>
              </p:nvSpPr>
              <p:spPr bwMode="auto">
                <a:xfrm>
                  <a:off x="1776" y="2928"/>
                  <a:ext cx="576" cy="57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4" name="Line 22"/>
                <p:cNvSpPr>
                  <a:spLocks noChangeShapeType="1"/>
                </p:cNvSpPr>
                <p:nvPr/>
              </p:nvSpPr>
              <p:spPr bwMode="auto">
                <a:xfrm>
                  <a:off x="1536" y="2928"/>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92535" name="Text Box 23"/>
              <p:cNvSpPr txBox="1">
                <a:spLocks noChangeArrowheads="1"/>
              </p:cNvSpPr>
              <p:nvPr/>
            </p:nvSpPr>
            <p:spPr bwMode="auto">
              <a:xfrm>
                <a:off x="2400" y="816"/>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solidFill>
                      <a:srgbClr val="FF0000"/>
                    </a:solidFill>
                  </a:rPr>
                  <a:t>•</a:t>
                </a:r>
              </a:p>
            </p:txBody>
          </p:sp>
          <p:sp>
            <p:nvSpPr>
              <p:cNvPr id="192536" name="Text Box 24"/>
              <p:cNvSpPr txBox="1">
                <a:spLocks noChangeArrowheads="1"/>
              </p:cNvSpPr>
              <p:nvPr/>
            </p:nvSpPr>
            <p:spPr bwMode="auto">
              <a:xfrm>
                <a:off x="2544" y="1363"/>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solidFill>
                      <a:srgbClr val="0000FF"/>
                    </a:solidFill>
                  </a:rPr>
                  <a:t>•</a:t>
                </a:r>
                <a:endParaRPr lang="en-GB" altLang="x-none" sz="3200">
                  <a:solidFill>
                    <a:srgbClr val="FF0000"/>
                  </a:solidFill>
                </a:endParaRPr>
              </a:p>
            </p:txBody>
          </p:sp>
        </p:grpSp>
        <p:sp>
          <p:nvSpPr>
            <p:cNvPr id="192537" name="Line 25"/>
            <p:cNvSpPr>
              <a:spLocks noChangeShapeType="1"/>
            </p:cNvSpPr>
            <p:nvPr/>
          </p:nvSpPr>
          <p:spPr bwMode="auto">
            <a:xfrm>
              <a:off x="672" y="528"/>
              <a:ext cx="0" cy="1344"/>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38" name="Text Box 26"/>
            <p:cNvSpPr txBox="1">
              <a:spLocks noChangeArrowheads="1"/>
            </p:cNvSpPr>
            <p:nvPr/>
          </p:nvSpPr>
          <p:spPr bwMode="auto">
            <a:xfrm>
              <a:off x="144" y="1017"/>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Time</a:t>
              </a:r>
            </a:p>
          </p:txBody>
        </p:sp>
        <p:sp>
          <p:nvSpPr>
            <p:cNvPr id="192539" name="Line 27"/>
            <p:cNvSpPr>
              <a:spLocks noChangeShapeType="1"/>
            </p:cNvSpPr>
            <p:nvPr/>
          </p:nvSpPr>
          <p:spPr bwMode="auto">
            <a:xfrm flipH="1">
              <a:off x="2016" y="1152"/>
              <a:ext cx="816"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0" name="Line 28"/>
            <p:cNvSpPr>
              <a:spLocks noChangeShapeType="1"/>
            </p:cNvSpPr>
            <p:nvPr/>
          </p:nvSpPr>
          <p:spPr bwMode="auto">
            <a:xfrm flipH="1">
              <a:off x="2112" y="1680"/>
              <a:ext cx="816"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1" name="Line 29"/>
            <p:cNvSpPr>
              <a:spLocks noChangeShapeType="1"/>
            </p:cNvSpPr>
            <p:nvPr/>
          </p:nvSpPr>
          <p:spPr bwMode="auto">
            <a:xfrm flipH="1">
              <a:off x="2160" y="2448"/>
              <a:ext cx="816" cy="0"/>
            </a:xfrm>
            <a:prstGeom prst="line">
              <a:avLst/>
            </a:prstGeom>
            <a:noFill/>
            <a:ln w="190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2" name="Line 30"/>
            <p:cNvSpPr>
              <a:spLocks noChangeShapeType="1"/>
            </p:cNvSpPr>
            <p:nvPr/>
          </p:nvSpPr>
          <p:spPr bwMode="auto">
            <a:xfrm>
              <a:off x="192" y="3072"/>
              <a:ext cx="576" cy="0"/>
            </a:xfrm>
            <a:prstGeom prst="line">
              <a:avLst/>
            </a:prstGeom>
            <a:noFill/>
            <a:ln w="190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3" name="Text Box 31"/>
            <p:cNvSpPr txBox="1">
              <a:spLocks noChangeArrowheads="1"/>
            </p:cNvSpPr>
            <p:nvPr/>
          </p:nvSpPr>
          <p:spPr bwMode="auto">
            <a:xfrm>
              <a:off x="2832" y="998"/>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FF0000"/>
                  </a:solidFill>
                </a:rPr>
                <a:t>Duplication</a:t>
              </a:r>
              <a:endParaRPr lang="en-GB" altLang="x-none" sz="2000"/>
            </a:p>
          </p:txBody>
        </p:sp>
        <p:sp>
          <p:nvSpPr>
            <p:cNvPr id="192544" name="Rectangle 32"/>
            <p:cNvSpPr>
              <a:spLocks noChangeArrowheads="1"/>
            </p:cNvSpPr>
            <p:nvPr/>
          </p:nvSpPr>
          <p:spPr bwMode="auto">
            <a:xfrm>
              <a:off x="2928" y="1526"/>
              <a:ext cx="8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solidFill>
                    <a:srgbClr val="FF0000"/>
                  </a:solidFill>
                </a:rPr>
                <a:t>Duplication</a:t>
              </a:r>
            </a:p>
          </p:txBody>
        </p:sp>
        <p:sp>
          <p:nvSpPr>
            <p:cNvPr id="192545" name="Text Box 33"/>
            <p:cNvSpPr txBox="1">
              <a:spLocks noChangeArrowheads="1"/>
            </p:cNvSpPr>
            <p:nvPr/>
          </p:nvSpPr>
          <p:spPr bwMode="auto">
            <a:xfrm flipH="1">
              <a:off x="2928" y="2304"/>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800080"/>
                  </a:solidFill>
                </a:rPr>
                <a:t>Speciation</a:t>
              </a:r>
            </a:p>
          </p:txBody>
        </p:sp>
        <p:sp>
          <p:nvSpPr>
            <p:cNvPr id="192546" name="Text Box 34"/>
            <p:cNvSpPr txBox="1">
              <a:spLocks noChangeArrowheads="1"/>
            </p:cNvSpPr>
            <p:nvPr/>
          </p:nvSpPr>
          <p:spPr bwMode="auto">
            <a:xfrm>
              <a:off x="0" y="2726"/>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800080"/>
                  </a:solidFill>
                </a:rPr>
                <a:t>Speciation</a:t>
              </a:r>
              <a:endParaRPr lang="en-GB" altLang="x-none"/>
            </a:p>
          </p:txBody>
        </p:sp>
        <p:sp>
          <p:nvSpPr>
            <p:cNvPr id="192547" name="Line 35"/>
            <p:cNvSpPr>
              <a:spLocks noChangeShapeType="1"/>
            </p:cNvSpPr>
            <p:nvPr/>
          </p:nvSpPr>
          <p:spPr bwMode="auto">
            <a:xfrm>
              <a:off x="528" y="3456"/>
              <a:ext cx="9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8" name="Line 36"/>
            <p:cNvSpPr>
              <a:spLocks noChangeShapeType="1"/>
            </p:cNvSpPr>
            <p:nvPr/>
          </p:nvSpPr>
          <p:spPr bwMode="auto">
            <a:xfrm>
              <a:off x="1248" y="3504"/>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49" name="Line 37"/>
            <p:cNvSpPr>
              <a:spLocks noChangeShapeType="1"/>
            </p:cNvSpPr>
            <p:nvPr/>
          </p:nvSpPr>
          <p:spPr bwMode="auto">
            <a:xfrm>
              <a:off x="1392" y="3072"/>
              <a:ext cx="9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50" name="Line 38"/>
            <p:cNvSpPr>
              <a:spLocks noChangeShapeType="1"/>
            </p:cNvSpPr>
            <p:nvPr/>
          </p:nvSpPr>
          <p:spPr bwMode="auto">
            <a:xfrm>
              <a:off x="2208" y="3024"/>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51" name="Line 39"/>
            <p:cNvSpPr>
              <a:spLocks noChangeShapeType="1"/>
            </p:cNvSpPr>
            <p:nvPr/>
          </p:nvSpPr>
          <p:spPr bwMode="auto">
            <a:xfrm>
              <a:off x="2352" y="2928"/>
              <a:ext cx="9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52" name="Text Box 40"/>
            <p:cNvSpPr txBox="1">
              <a:spLocks noChangeArrowheads="1"/>
            </p:cNvSpPr>
            <p:nvPr/>
          </p:nvSpPr>
          <p:spPr bwMode="auto">
            <a:xfrm>
              <a:off x="144" y="3753"/>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A</a:t>
              </a:r>
            </a:p>
          </p:txBody>
        </p:sp>
        <p:sp>
          <p:nvSpPr>
            <p:cNvPr id="192553" name="Text Box 41"/>
            <p:cNvSpPr txBox="1">
              <a:spLocks noChangeArrowheads="1"/>
            </p:cNvSpPr>
            <p:nvPr/>
          </p:nvSpPr>
          <p:spPr bwMode="auto">
            <a:xfrm>
              <a:off x="1344" y="3705"/>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B</a:t>
              </a:r>
              <a:endParaRPr lang="en-GB" altLang="x-none"/>
            </a:p>
          </p:txBody>
        </p:sp>
        <p:sp>
          <p:nvSpPr>
            <p:cNvPr id="192554" name="Text Box 42"/>
            <p:cNvSpPr txBox="1">
              <a:spLocks noChangeArrowheads="1"/>
            </p:cNvSpPr>
            <p:nvPr/>
          </p:nvSpPr>
          <p:spPr bwMode="auto">
            <a:xfrm>
              <a:off x="2736" y="3705"/>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C</a:t>
              </a:r>
            </a:p>
          </p:txBody>
        </p:sp>
        <p:sp>
          <p:nvSpPr>
            <p:cNvPr id="192555" name="Text Box 43"/>
            <p:cNvSpPr txBox="1">
              <a:spLocks noChangeArrowheads="1"/>
            </p:cNvSpPr>
            <p:nvPr/>
          </p:nvSpPr>
          <p:spPr bwMode="auto">
            <a:xfrm>
              <a:off x="2925" y="111"/>
              <a:ext cx="2784" cy="371"/>
            </a:xfrm>
            <a:prstGeom prst="rect">
              <a:avLst/>
            </a:prstGeom>
            <a:solidFill>
              <a:srgbClr val="FFFF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0000FF"/>
                  </a:solidFill>
                </a:rPr>
                <a:t>Gene tree - Species tree</a:t>
              </a:r>
              <a:endParaRPr lang="en-GB" altLang="x-none" dirty="0"/>
            </a:p>
          </p:txBody>
        </p:sp>
        <p:sp>
          <p:nvSpPr>
            <p:cNvPr id="192556" name="Line 44"/>
            <p:cNvSpPr>
              <a:spLocks noChangeShapeType="1"/>
            </p:cNvSpPr>
            <p:nvPr/>
          </p:nvSpPr>
          <p:spPr bwMode="auto">
            <a:xfrm>
              <a:off x="1824" y="624"/>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57" name="Line 45"/>
            <p:cNvSpPr>
              <a:spLocks noChangeShapeType="1"/>
            </p:cNvSpPr>
            <p:nvPr/>
          </p:nvSpPr>
          <p:spPr bwMode="auto">
            <a:xfrm>
              <a:off x="1968" y="1344"/>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58" name="Line 46"/>
            <p:cNvSpPr>
              <a:spLocks noChangeShapeType="1"/>
            </p:cNvSpPr>
            <p:nvPr/>
          </p:nvSpPr>
          <p:spPr bwMode="auto">
            <a:xfrm>
              <a:off x="1872" y="1920"/>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nvGrpSpPr>
            <p:cNvPr id="24602" name="Group 47"/>
            <p:cNvGrpSpPr>
              <a:grpSpLocks/>
            </p:cNvGrpSpPr>
            <p:nvPr/>
          </p:nvGrpSpPr>
          <p:grpSpPr bwMode="auto">
            <a:xfrm>
              <a:off x="4128" y="2390"/>
              <a:ext cx="1488" cy="1642"/>
              <a:chOff x="4176" y="576"/>
              <a:chExt cx="1488" cy="1642"/>
            </a:xfrm>
          </p:grpSpPr>
          <p:sp>
            <p:nvSpPr>
              <p:cNvPr id="192560" name="Text Box 48"/>
              <p:cNvSpPr txBox="1">
                <a:spLocks noChangeArrowheads="1"/>
              </p:cNvSpPr>
              <p:nvPr/>
            </p:nvSpPr>
            <p:spPr bwMode="auto">
              <a:xfrm>
                <a:off x="4512" y="1968"/>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Species tree</a:t>
                </a:r>
                <a:endParaRPr lang="en-GB" altLang="x-none"/>
              </a:p>
            </p:txBody>
          </p:sp>
          <p:grpSp>
            <p:nvGrpSpPr>
              <p:cNvPr id="24618" name="Group 49"/>
              <p:cNvGrpSpPr>
                <a:grpSpLocks/>
              </p:cNvGrpSpPr>
              <p:nvPr/>
            </p:nvGrpSpPr>
            <p:grpSpPr bwMode="auto">
              <a:xfrm>
                <a:off x="4176" y="576"/>
                <a:ext cx="1488" cy="1354"/>
                <a:chOff x="4176" y="576"/>
                <a:chExt cx="1488" cy="1354"/>
              </a:xfrm>
            </p:grpSpPr>
            <p:grpSp>
              <p:nvGrpSpPr>
                <p:cNvPr id="24619" name="Group 50"/>
                <p:cNvGrpSpPr>
                  <a:grpSpLocks/>
                </p:cNvGrpSpPr>
                <p:nvPr/>
              </p:nvGrpSpPr>
              <p:grpSpPr bwMode="auto">
                <a:xfrm>
                  <a:off x="4176" y="576"/>
                  <a:ext cx="1488" cy="1354"/>
                  <a:chOff x="4176" y="576"/>
                  <a:chExt cx="1488" cy="1354"/>
                </a:xfrm>
              </p:grpSpPr>
              <p:grpSp>
                <p:nvGrpSpPr>
                  <p:cNvPr id="24622" name="Group 51"/>
                  <p:cNvGrpSpPr>
                    <a:grpSpLocks/>
                  </p:cNvGrpSpPr>
                  <p:nvPr/>
                </p:nvGrpSpPr>
                <p:grpSpPr bwMode="auto">
                  <a:xfrm>
                    <a:off x="4320" y="576"/>
                    <a:ext cx="1248" cy="1008"/>
                    <a:chOff x="4320" y="576"/>
                    <a:chExt cx="1248" cy="1008"/>
                  </a:xfrm>
                </p:grpSpPr>
                <p:sp>
                  <p:nvSpPr>
                    <p:cNvPr id="192564" name="Line 52"/>
                    <p:cNvSpPr>
                      <a:spLocks noChangeShapeType="1"/>
                    </p:cNvSpPr>
                    <p:nvPr/>
                  </p:nvSpPr>
                  <p:spPr bwMode="auto">
                    <a:xfrm>
                      <a:off x="4944" y="576"/>
                      <a:ext cx="0"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65" name="Line 53"/>
                    <p:cNvSpPr>
                      <a:spLocks noChangeShapeType="1"/>
                    </p:cNvSpPr>
                    <p:nvPr/>
                  </p:nvSpPr>
                  <p:spPr bwMode="auto">
                    <a:xfrm flipH="1">
                      <a:off x="4320" y="960"/>
                      <a:ext cx="624" cy="62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66" name="Line 54"/>
                    <p:cNvSpPr>
                      <a:spLocks noChangeShapeType="1"/>
                    </p:cNvSpPr>
                    <p:nvPr/>
                  </p:nvSpPr>
                  <p:spPr bwMode="auto">
                    <a:xfrm>
                      <a:off x="4944" y="960"/>
                      <a:ext cx="624" cy="62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67" name="Line 55"/>
                    <p:cNvSpPr>
                      <a:spLocks noChangeShapeType="1"/>
                    </p:cNvSpPr>
                    <p:nvPr/>
                  </p:nvSpPr>
                  <p:spPr bwMode="auto">
                    <a:xfrm>
                      <a:off x="4656" y="1248"/>
                      <a:ext cx="192"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92568" name="Text Box 56"/>
                  <p:cNvSpPr txBox="1">
                    <a:spLocks noChangeArrowheads="1"/>
                  </p:cNvSpPr>
                  <p:nvPr/>
                </p:nvSpPr>
                <p:spPr bwMode="auto">
                  <a:xfrm>
                    <a:off x="4176" y="168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sp>
                <p:nvSpPr>
                  <p:cNvPr id="192569" name="Text Box 57"/>
                  <p:cNvSpPr txBox="1">
                    <a:spLocks noChangeArrowheads="1"/>
                  </p:cNvSpPr>
                  <p:nvPr/>
                </p:nvSpPr>
                <p:spPr bwMode="auto">
                  <a:xfrm>
                    <a:off x="4752" y="1680"/>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B</a:t>
                    </a:r>
                    <a:endParaRPr lang="en-GB" altLang="x-none"/>
                  </a:p>
                </p:txBody>
              </p:sp>
              <p:sp>
                <p:nvSpPr>
                  <p:cNvPr id="192570" name="Text Box 58"/>
                  <p:cNvSpPr txBox="1">
                    <a:spLocks noChangeArrowheads="1"/>
                  </p:cNvSpPr>
                  <p:nvPr/>
                </p:nvSpPr>
                <p:spPr bwMode="auto">
                  <a:xfrm>
                    <a:off x="5424" y="163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a:p>
                </p:txBody>
              </p:sp>
            </p:grpSp>
            <p:sp>
              <p:nvSpPr>
                <p:cNvPr id="192571" name="Line 59"/>
                <p:cNvSpPr>
                  <a:spLocks noChangeShapeType="1"/>
                </p:cNvSpPr>
                <p:nvPr/>
              </p:nvSpPr>
              <p:spPr bwMode="auto">
                <a:xfrm flipH="1">
                  <a:off x="5040" y="960"/>
                  <a:ext cx="240" cy="0"/>
                </a:xfrm>
                <a:prstGeom prst="line">
                  <a:avLst/>
                </a:prstGeom>
                <a:noFill/>
                <a:ln w="952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72" name="Line 60"/>
                <p:cNvSpPr>
                  <a:spLocks noChangeShapeType="1"/>
                </p:cNvSpPr>
                <p:nvPr/>
              </p:nvSpPr>
              <p:spPr bwMode="auto">
                <a:xfrm>
                  <a:off x="4368" y="1248"/>
                  <a:ext cx="240" cy="0"/>
                </a:xfrm>
                <a:prstGeom prst="line">
                  <a:avLst/>
                </a:prstGeom>
                <a:noFill/>
                <a:ln w="952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grpSp>
          <p:nvGrpSpPr>
            <p:cNvPr id="24603" name="Group 61"/>
            <p:cNvGrpSpPr>
              <a:grpSpLocks/>
            </p:cNvGrpSpPr>
            <p:nvPr/>
          </p:nvGrpSpPr>
          <p:grpSpPr bwMode="auto">
            <a:xfrm>
              <a:off x="4080" y="576"/>
              <a:ext cx="1536" cy="1642"/>
              <a:chOff x="4128" y="2400"/>
              <a:chExt cx="1536" cy="1642"/>
            </a:xfrm>
          </p:grpSpPr>
          <p:sp>
            <p:nvSpPr>
              <p:cNvPr id="192574" name="Text Box 62"/>
              <p:cNvSpPr txBox="1">
                <a:spLocks noChangeArrowheads="1"/>
              </p:cNvSpPr>
              <p:nvPr/>
            </p:nvSpPr>
            <p:spPr bwMode="auto">
              <a:xfrm>
                <a:off x="4656" y="37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Gene tree</a:t>
                </a:r>
                <a:endParaRPr lang="en-GB" altLang="x-none"/>
              </a:p>
            </p:txBody>
          </p:sp>
          <p:grpSp>
            <p:nvGrpSpPr>
              <p:cNvPr id="24606" name="Group 63"/>
              <p:cNvGrpSpPr>
                <a:grpSpLocks/>
              </p:cNvGrpSpPr>
              <p:nvPr/>
            </p:nvGrpSpPr>
            <p:grpSpPr bwMode="auto">
              <a:xfrm>
                <a:off x="4128" y="2400"/>
                <a:ext cx="1536" cy="1258"/>
                <a:chOff x="4128" y="2400"/>
                <a:chExt cx="1536" cy="1258"/>
              </a:xfrm>
            </p:grpSpPr>
            <p:grpSp>
              <p:nvGrpSpPr>
                <p:cNvPr id="24607" name="Group 64"/>
                <p:cNvGrpSpPr>
                  <a:grpSpLocks/>
                </p:cNvGrpSpPr>
                <p:nvPr/>
              </p:nvGrpSpPr>
              <p:grpSpPr bwMode="auto">
                <a:xfrm>
                  <a:off x="4128" y="2400"/>
                  <a:ext cx="1536" cy="1258"/>
                  <a:chOff x="4128" y="2400"/>
                  <a:chExt cx="1536" cy="1258"/>
                </a:xfrm>
              </p:grpSpPr>
              <p:sp>
                <p:nvSpPr>
                  <p:cNvPr id="192577" name="Line 65"/>
                  <p:cNvSpPr>
                    <a:spLocks noChangeShapeType="1"/>
                  </p:cNvSpPr>
                  <p:nvPr/>
                </p:nvSpPr>
                <p:spPr bwMode="auto">
                  <a:xfrm>
                    <a:off x="4944" y="2400"/>
                    <a:ext cx="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78" name="Line 66"/>
                  <p:cNvSpPr>
                    <a:spLocks noChangeShapeType="1"/>
                  </p:cNvSpPr>
                  <p:nvPr/>
                </p:nvSpPr>
                <p:spPr bwMode="auto">
                  <a:xfrm flipH="1">
                    <a:off x="4272" y="2736"/>
                    <a:ext cx="672" cy="62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79" name="Line 67"/>
                  <p:cNvSpPr>
                    <a:spLocks noChangeShapeType="1"/>
                  </p:cNvSpPr>
                  <p:nvPr/>
                </p:nvSpPr>
                <p:spPr bwMode="auto">
                  <a:xfrm>
                    <a:off x="4944" y="2736"/>
                    <a:ext cx="624" cy="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80" name="Line 68"/>
                  <p:cNvSpPr>
                    <a:spLocks noChangeShapeType="1"/>
                  </p:cNvSpPr>
                  <p:nvPr/>
                </p:nvSpPr>
                <p:spPr bwMode="auto">
                  <a:xfrm flipH="1">
                    <a:off x="4992" y="3024"/>
                    <a:ext cx="240" cy="33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81" name="Text Box 69"/>
                  <p:cNvSpPr txBox="1">
                    <a:spLocks noChangeArrowheads="1"/>
                  </p:cNvSpPr>
                  <p:nvPr/>
                </p:nvSpPr>
                <p:spPr bwMode="auto">
                  <a:xfrm>
                    <a:off x="4128" y="339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endParaRPr lang="en-GB" altLang="x-none"/>
                  </a:p>
                </p:txBody>
              </p:sp>
              <p:sp>
                <p:nvSpPr>
                  <p:cNvPr id="192582" name="Text Box 70"/>
                  <p:cNvSpPr txBox="1">
                    <a:spLocks noChangeArrowheads="1"/>
                  </p:cNvSpPr>
                  <p:nvPr/>
                </p:nvSpPr>
                <p:spPr bwMode="auto">
                  <a:xfrm>
                    <a:off x="4800" y="340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B</a:t>
                    </a:r>
                  </a:p>
                </p:txBody>
              </p:sp>
              <p:sp>
                <p:nvSpPr>
                  <p:cNvPr id="192583" name="Text Box 71"/>
                  <p:cNvSpPr txBox="1">
                    <a:spLocks noChangeArrowheads="1"/>
                  </p:cNvSpPr>
                  <p:nvPr/>
                </p:nvSpPr>
                <p:spPr bwMode="auto">
                  <a:xfrm>
                    <a:off x="5424" y="34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a:p>
                </p:txBody>
              </p:sp>
            </p:grpSp>
            <p:sp>
              <p:nvSpPr>
                <p:cNvPr id="192584" name="Line 72"/>
                <p:cNvSpPr>
                  <a:spLocks noChangeShapeType="1"/>
                </p:cNvSpPr>
                <p:nvPr/>
              </p:nvSpPr>
              <p:spPr bwMode="auto">
                <a:xfrm flipH="1">
                  <a:off x="4992" y="2736"/>
                  <a:ext cx="24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2585" name="Line 73"/>
                <p:cNvSpPr>
                  <a:spLocks noChangeShapeType="1"/>
                </p:cNvSpPr>
                <p:nvPr/>
              </p:nvSpPr>
              <p:spPr bwMode="auto">
                <a:xfrm flipH="1">
                  <a:off x="5280" y="3024"/>
                  <a:ext cx="24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sp>
          <p:nvSpPr>
            <p:cNvPr id="192586" name="Text Box 74"/>
            <p:cNvSpPr txBox="1">
              <a:spLocks noChangeArrowheads="1"/>
            </p:cNvSpPr>
            <p:nvPr/>
          </p:nvSpPr>
          <p:spPr bwMode="auto">
            <a:xfrm>
              <a:off x="2256" y="4080"/>
              <a:ext cx="2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b="1"/>
                <a:t>Genomes 2 edition 2002..  T.A. Brown</a:t>
              </a:r>
              <a:endParaRPr lang="en-GB" altLang="x-none" sz="2400" b="1"/>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4"/>
          <p:cNvSpPr>
            <a:spLocks noChangeArrowheads="1"/>
          </p:cNvSpPr>
          <p:nvPr/>
        </p:nvSpPr>
        <p:spPr bwMode="auto">
          <a:xfrm>
            <a:off x="107505" y="1600200"/>
            <a:ext cx="9036496" cy="283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N</a:t>
            </a:r>
            <a:r>
              <a:rPr lang="en-GB" altLang="x-none" sz="2000" b="1" dirty="0">
                <a:solidFill>
                  <a:srgbClr val="000000"/>
                </a:solidFill>
                <a:latin typeface="Arial" charset="0"/>
                <a:ea typeface="Arial" charset="0"/>
                <a:cs typeface="Arial" charset="0"/>
              </a:rPr>
              <a:t> = No. non-synonymous substitutions/No. non-synonymous sites</a:t>
            </a:r>
          </a:p>
          <a:p>
            <a:r>
              <a:rPr lang="en-GB" altLang="x-none" sz="2000" b="1" dirty="0">
                <a:solidFill>
                  <a:srgbClr val="000000"/>
                </a:solidFill>
                <a:latin typeface="Arial" charset="0"/>
                <a:ea typeface="Arial" charset="0"/>
                <a:cs typeface="Arial" charset="0"/>
              </a:rPr>
              <a:t> </a:t>
            </a:r>
          </a:p>
          <a:p>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N</a:t>
            </a:r>
            <a:r>
              <a:rPr lang="en-GB" altLang="x-none" sz="2000" b="1" dirty="0">
                <a:solidFill>
                  <a:srgbClr val="000000"/>
                </a:solidFill>
                <a:latin typeface="Arial" charset="0"/>
                <a:ea typeface="Arial" charset="0"/>
                <a:cs typeface="Arial" charset="0"/>
              </a:rPr>
              <a:t> = 5/28.417 = 0.176</a:t>
            </a:r>
          </a:p>
          <a:p>
            <a:endParaRPr lang="en-GB" altLang="x-none" sz="2000" b="1" dirty="0">
              <a:solidFill>
                <a:srgbClr val="000000"/>
              </a:solidFill>
              <a:latin typeface="Arial" charset="0"/>
              <a:ea typeface="Arial" charset="0"/>
              <a:cs typeface="Arial" charset="0"/>
            </a:endParaRPr>
          </a:p>
          <a:p>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S</a:t>
            </a:r>
            <a:r>
              <a:rPr lang="en-GB" altLang="x-none" sz="2000" b="1" dirty="0">
                <a:solidFill>
                  <a:srgbClr val="000000"/>
                </a:solidFill>
                <a:latin typeface="Arial" charset="0"/>
                <a:ea typeface="Arial" charset="0"/>
                <a:cs typeface="Arial" charset="0"/>
              </a:rPr>
              <a:t> = No. synonymous substitutions/No. synonymous sites</a:t>
            </a:r>
          </a:p>
          <a:p>
            <a:r>
              <a:rPr lang="en-GB" altLang="x-none" sz="2000" b="1" dirty="0">
                <a:solidFill>
                  <a:srgbClr val="000000"/>
                </a:solidFill>
                <a:latin typeface="Arial" charset="0"/>
                <a:ea typeface="Arial" charset="0"/>
                <a:cs typeface="Arial" charset="0"/>
              </a:rPr>
              <a:t> </a:t>
            </a:r>
          </a:p>
          <a:p>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S</a:t>
            </a:r>
            <a:r>
              <a:rPr lang="en-GB" altLang="x-none" sz="2000" b="1" dirty="0">
                <a:solidFill>
                  <a:srgbClr val="000000"/>
                </a:solidFill>
                <a:latin typeface="Arial" charset="0"/>
                <a:ea typeface="Arial" charset="0"/>
                <a:cs typeface="Arial" charset="0"/>
              </a:rPr>
              <a:t> = 5/7.583 = 0.659</a:t>
            </a:r>
          </a:p>
          <a:p>
            <a:endParaRPr lang="en-GB" altLang="x-none" sz="2000" b="1" dirty="0">
              <a:solidFill>
                <a:srgbClr val="000000"/>
              </a:solidFill>
              <a:latin typeface="Arial" charset="0"/>
              <a:ea typeface="Arial" charset="0"/>
              <a:cs typeface="Arial" charset="0"/>
            </a:endParaRPr>
          </a:p>
          <a:p>
            <a:r>
              <a:rPr lang="en-GB" altLang="x-none" sz="2000" b="1" dirty="0">
                <a:solidFill>
                  <a:srgbClr val="000000"/>
                </a:solidFill>
                <a:latin typeface="Arial" charset="0"/>
                <a:ea typeface="Arial" charset="0"/>
                <a:cs typeface="Arial" charset="0"/>
              </a:rPr>
              <a:t>The ratio is then </a:t>
            </a:r>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N</a:t>
            </a:r>
            <a:r>
              <a:rPr lang="en-GB" altLang="x-none" sz="2000" b="1" dirty="0">
                <a:solidFill>
                  <a:srgbClr val="000000"/>
                </a:solidFill>
                <a:latin typeface="Arial" charset="0"/>
                <a:ea typeface="Arial" charset="0"/>
                <a:cs typeface="Arial" charset="0"/>
              </a:rPr>
              <a:t>/</a:t>
            </a:r>
            <a:r>
              <a:rPr lang="en-GB" altLang="x-none" sz="2000" b="1" dirty="0" err="1">
                <a:solidFill>
                  <a:srgbClr val="000000"/>
                </a:solidFill>
                <a:latin typeface="Arial" charset="0"/>
                <a:ea typeface="Arial" charset="0"/>
                <a:cs typeface="Arial" charset="0"/>
              </a:rPr>
              <a:t>d</a:t>
            </a:r>
            <a:r>
              <a:rPr lang="en-GB" altLang="x-none" sz="2000" b="1" baseline="-25000" dirty="0" err="1">
                <a:solidFill>
                  <a:srgbClr val="000000"/>
                </a:solidFill>
                <a:latin typeface="Arial" charset="0"/>
                <a:ea typeface="Arial" charset="0"/>
                <a:cs typeface="Arial" charset="0"/>
              </a:rPr>
              <a:t>S</a:t>
            </a:r>
            <a:r>
              <a:rPr lang="en-GB" altLang="x-none" sz="2000" b="1" dirty="0">
                <a:solidFill>
                  <a:srgbClr val="000000"/>
                </a:solidFill>
                <a:latin typeface="Arial" charset="0"/>
                <a:ea typeface="Arial" charset="0"/>
                <a:cs typeface="Arial" charset="0"/>
              </a:rPr>
              <a:t> =  0.176 0.269/0.659 = 0.269</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Text Box 4"/>
          <p:cNvSpPr txBox="1">
            <a:spLocks noChangeArrowheads="1"/>
          </p:cNvSpPr>
          <p:nvPr/>
        </p:nvSpPr>
        <p:spPr bwMode="auto">
          <a:xfrm>
            <a:off x="228600" y="965200"/>
            <a:ext cx="89154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1400">
                <a:latin typeface="Courier" charset="0"/>
                <a:ea typeface="ＭＳ 明朝" charset="-128"/>
              </a:rPr>
              <a:t>&gt;DETY_AQF_ANT00002862001</a:t>
            </a:r>
          </a:p>
          <a:p>
            <a:r>
              <a:rPr lang="en-GB" altLang="x-none" sz="1400">
                <a:latin typeface="Courier" charset="0"/>
                <a:ea typeface="ＭＳ 明朝" charset="-128"/>
              </a:rPr>
              <a:t>MAGAIVPLVAHKTHFIDLVTDSQHYVCSLMVQHPVGGGINQSTHRRFVSQPLRSLVGFASL-----------SALPPS--</a:t>
            </a:r>
          </a:p>
          <a:p>
            <a:r>
              <a:rPr lang="en-GB" altLang="x-none" sz="1400">
                <a:latin typeface="Courier" charset="0"/>
                <a:ea typeface="ＭＳ 明朝" charset="-128"/>
              </a:rPr>
              <a:t>&gt;DEHA_DEHA2C12958g</a:t>
            </a:r>
          </a:p>
          <a:p>
            <a:r>
              <a:rPr lang="en-GB" altLang="x-none" sz="1400">
                <a:latin typeface="Courier" charset="0"/>
                <a:ea typeface="ＭＳ 明朝" charset="-128"/>
              </a:rPr>
              <a:t>MAGATVPTVVYKAH-IDLVTDSQHSVRGLMVQHPVGGGGNYSTHRRFVSQPLRSLIGFASIGIAAIIRRETHTPTPPLTP</a:t>
            </a:r>
            <a:endParaRPr lang="en-GB" altLang="x-none">
              <a:latin typeface="Courier" charset="0"/>
              <a:ea typeface="ＭＳ 明朝" charset="-128"/>
            </a:endParaRPr>
          </a:p>
        </p:txBody>
      </p:sp>
      <p:sp>
        <p:nvSpPr>
          <p:cNvPr id="191493" name="Text Box 5"/>
          <p:cNvSpPr txBox="1">
            <a:spLocks noChangeArrowheads="1"/>
          </p:cNvSpPr>
          <p:nvPr/>
        </p:nvSpPr>
        <p:spPr bwMode="auto">
          <a:xfrm>
            <a:off x="228600" y="2260600"/>
            <a:ext cx="8763000" cy="200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1400">
                <a:latin typeface="Courier" charset="0"/>
                <a:ea typeface="ＭＳ 明朝" charset="-128"/>
              </a:rPr>
              <a:t>2	240</a:t>
            </a:r>
          </a:p>
          <a:p>
            <a:r>
              <a:rPr lang="en-GB" altLang="x-none" sz="1400">
                <a:latin typeface="Courier" charset="0"/>
                <a:ea typeface="ＭＳ 明朝" charset="-128"/>
              </a:rPr>
              <a:t>&gt;DETY_AQF_ANT00002862001   ATGGCTGGTGCAATTGTCCCACTTGTCGCACACAAAACCCACTTCATTGACCTTGTTACAGACCTGCAACATTATGTTTGTAGTCTCATGGTTCAACACCCAGTTGGCGGAGGTATTAACCAGTCGACACATCGTCGTTTTGTTTCGCAGCCTCTTCGCAGCCTCGTTGGATTCGCGTCTCTT---------------------------------AGTGCCTTGCCGCCATCA------</a:t>
            </a:r>
          </a:p>
          <a:p>
            <a:r>
              <a:rPr lang="en-GB" altLang="x-none" sz="1400">
                <a:latin typeface="Courier" charset="0"/>
                <a:ea typeface="ＭＳ 明朝" charset="-128"/>
              </a:rPr>
              <a:t>&gt;DEHA_DEHA2C12958g</a:t>
            </a:r>
          </a:p>
          <a:p>
            <a:r>
              <a:rPr lang="en-GB" altLang="x-none" sz="1400">
                <a:latin typeface="Courier" charset="0"/>
                <a:ea typeface="ＭＳ 明朝" charset="-128"/>
              </a:rPr>
              <a:t>ATGGCTGGTGCAACTGTCCCAACCGTCGTATACAAAGCCCAC</a:t>
            </a:r>
            <a:r>
              <a:rPr lang="en-GB" altLang="x-none" sz="1400">
                <a:solidFill>
                  <a:srgbClr val="FF0033"/>
                </a:solidFill>
                <a:latin typeface="Courier" charset="0"/>
                <a:ea typeface="ＭＳ 明朝" charset="-128"/>
              </a:rPr>
              <a:t>XXX</a:t>
            </a:r>
            <a:r>
              <a:rPr lang="en-GB" altLang="x-none" sz="1400">
                <a:latin typeface="Courier" charset="0"/>
                <a:ea typeface="ＭＳ 明朝" charset="-128"/>
              </a:rPr>
              <a:t>ATTGACCTTGTTACAGACCTGCAGCATTCTGTTCGTGGTCTCATGGTTCAACACCCAGTTGGCGGAGGTGGTAACTACTCGACACATCGTCGTTTCGTTTCGCAGCCTCTTCGCAGCCTCATTGGATTCGCGTCTATTGGTATTGCCGCCATCATTAGACGCGAAACCCATACACCCACACCTCCTTTGACTCCT</a:t>
            </a:r>
            <a:endParaRPr lang="en-GB" altLang="x-none"/>
          </a:p>
        </p:txBody>
      </p:sp>
      <p:sp>
        <p:nvSpPr>
          <p:cNvPr id="191494" name="Text Box 6"/>
          <p:cNvSpPr txBox="1">
            <a:spLocks noChangeArrowheads="1"/>
          </p:cNvSpPr>
          <p:nvPr/>
        </p:nvSpPr>
        <p:spPr bwMode="auto">
          <a:xfrm>
            <a:off x="228600" y="228600"/>
            <a:ext cx="487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a:t>Example: PO2.1333 </a:t>
            </a:r>
          </a:p>
        </p:txBody>
      </p:sp>
      <p:sp>
        <p:nvSpPr>
          <p:cNvPr id="191495" name="Text Box 7"/>
          <p:cNvSpPr txBox="1">
            <a:spLocks noChangeArrowheads="1"/>
          </p:cNvSpPr>
          <p:nvPr/>
        </p:nvSpPr>
        <p:spPr bwMode="auto">
          <a:xfrm>
            <a:off x="533400" y="4953000"/>
            <a:ext cx="1676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2400" dirty="0">
                <a:latin typeface="Arial" charset="0"/>
                <a:ea typeface="Arial" charset="0"/>
                <a:cs typeface="Arial" charset="0"/>
              </a:rPr>
              <a:t>ls=66</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4"/>
          <p:cNvSpPr txBox="1">
            <a:spLocks noChangeArrowheads="1"/>
          </p:cNvSpPr>
          <p:nvPr/>
        </p:nvSpPr>
        <p:spPr bwMode="auto">
          <a:xfrm>
            <a:off x="152400" y="698500"/>
            <a:ext cx="8991600" cy="173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1800">
                <a:latin typeface="Courier" charset="0"/>
                <a:ea typeface="ＭＳ 明朝" charset="-128"/>
              </a:rPr>
              <a:t>&gt;DETY_AQF_ANT00005030001</a:t>
            </a:r>
          </a:p>
          <a:p>
            <a:r>
              <a:rPr lang="en-GB" altLang="x-none" sz="1800">
                <a:latin typeface="Courier" charset="0"/>
                <a:ea typeface="ＭＳ 明朝" charset="-128"/>
              </a:rPr>
              <a:t>------------------------------------------------------------MEPVRIFVIMGQRQGITVIQDTGPQGYEVGKQSCGYIQDTRVIWRLSIACI</a:t>
            </a:r>
          </a:p>
          <a:p>
            <a:r>
              <a:rPr lang="en-GB" altLang="x-none" sz="1800">
                <a:latin typeface="Courier" charset="0"/>
                <a:ea typeface="ＭＳ 明朝" charset="-128"/>
              </a:rPr>
              <a:t>&gt;DEHA_DEHA2G09086g</a:t>
            </a:r>
          </a:p>
          <a:p>
            <a:r>
              <a:rPr lang="en-GB" altLang="x-none" sz="1800">
                <a:latin typeface="Courier" charset="0"/>
                <a:ea typeface="ＭＳ 明朝" charset="-128"/>
              </a:rPr>
              <a:t>MSYICSLSNYAYISISSLRGADTHRNNNQCNEIEAKNTRHKRSYGNGIETVVPNRSNYPVMEPARIFVRVGQRQGITVIEDTGPQEYEVGKESCGYMENTRVIWRLSVACI</a:t>
            </a:r>
            <a:endParaRPr lang="en-GB" altLang="x-none"/>
          </a:p>
        </p:txBody>
      </p:sp>
      <p:sp>
        <p:nvSpPr>
          <p:cNvPr id="192517" name="Text Box 5"/>
          <p:cNvSpPr txBox="1">
            <a:spLocks noChangeArrowheads="1"/>
          </p:cNvSpPr>
          <p:nvPr/>
        </p:nvSpPr>
        <p:spPr bwMode="auto">
          <a:xfrm>
            <a:off x="228600" y="2514600"/>
            <a:ext cx="8686800" cy="421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GB" altLang="x-none" sz="1800">
                <a:latin typeface="Courier" charset="0"/>
                <a:ea typeface="ＭＳ 明朝" charset="-128"/>
              </a:rPr>
              <a:t>2	333</a:t>
            </a:r>
          </a:p>
          <a:p>
            <a:r>
              <a:rPr lang="en-GB" altLang="x-none" sz="1800">
                <a:latin typeface="Courier" charset="0"/>
                <a:ea typeface="ＭＳ 明朝" charset="-128"/>
              </a:rPr>
              <a:t>&gt;DETY_AQF_ANT00005030001</a:t>
            </a:r>
          </a:p>
          <a:p>
            <a:r>
              <a:rPr lang="en-GB" altLang="x-none" sz="1800">
                <a:latin typeface="Courier" charset="0"/>
                <a:ea typeface="ＭＳ 明朝" charset="-128"/>
              </a:rPr>
              <a:t>------------------------------------------------------------------------------------------------------------------------------------------------------------------------------------ATGGAGCCTGTACGAATATTCGTTATAATGGGCCAAAGGCAAGGGATTACAGTCATACAGGACACGGGTCCACAGGGGTATGAAGTCGGAAAACAGTCTTGCGGATATATACAAGATACGAGAGTAATCTGGAGGTTATCTATCGCTTGTATA</a:t>
            </a:r>
          </a:p>
          <a:p>
            <a:r>
              <a:rPr lang="en-GB" altLang="x-none" sz="1800">
                <a:latin typeface="Courier" charset="0"/>
                <a:ea typeface="ＭＳ 明朝" charset="-128"/>
              </a:rPr>
              <a:t>&gt;DEHA_DEHA2G09086g   ATGTCTTATATTTGCTCCCTCTCAAATTATGCTTACATAAGCATCAGCAGTTTGCGAGGTGCCGACACACACCGAAATAATAATCAATGCAATGAGATAGAAGCAAAGAACACCAGGCACAAAAGGAGCTATGGTAATGGCATAGAGACTGTTGTGCCGAATAGATCGAACTATCCCGTAATGGAGCCTGCACGAATATTCGTTAGAGTGGGCCAAAGGCAAGGGATTACAGTCATAGAGGACACAGGTCCACAGGAATATGAAGTCGGAAAAGAGTCTTGCGGATATATGGAAAATACGAGAGTAATCTGGAGGTTATCTGTCGCTTGTATA</a:t>
            </a:r>
            <a:endParaRPr lang="en-GB" altLang="x-none"/>
          </a:p>
        </p:txBody>
      </p:sp>
      <p:sp>
        <p:nvSpPr>
          <p:cNvPr id="192518" name="Text Box 6"/>
          <p:cNvSpPr txBox="1">
            <a:spLocks noChangeArrowheads="1"/>
          </p:cNvSpPr>
          <p:nvPr/>
        </p:nvSpPr>
        <p:spPr bwMode="auto">
          <a:xfrm>
            <a:off x="228600" y="152400"/>
            <a:ext cx="830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b="1"/>
              <a:t>Example: PO2.3033</a:t>
            </a:r>
            <a:endParaRPr lang="en-GB" altLang="x-none"/>
          </a:p>
        </p:txBody>
      </p:sp>
      <p:sp>
        <p:nvSpPr>
          <p:cNvPr id="192519" name="Text Box 7"/>
          <p:cNvSpPr txBox="1">
            <a:spLocks noChangeArrowheads="1"/>
          </p:cNvSpPr>
          <p:nvPr/>
        </p:nvSpPr>
        <p:spPr bwMode="auto">
          <a:xfrm>
            <a:off x="7315200" y="2590800"/>
            <a:ext cx="1447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GB" altLang="x-none" sz="2400" b="1" dirty="0"/>
              <a:t>ls=51</a:t>
            </a:r>
            <a:endParaRPr lang="en-GB" altLang="x-none"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762000" y="1538288"/>
            <a:ext cx="8001000" cy="189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t>Yang &amp; Nielsen, </a:t>
            </a:r>
          </a:p>
          <a:p>
            <a:pPr>
              <a:spcBef>
                <a:spcPct val="50000"/>
              </a:spcBef>
              <a:defRPr/>
            </a:pPr>
            <a:r>
              <a:rPr lang="en-GB" altLang="x-none" sz="2000" b="1" dirty="0" err="1"/>
              <a:t>Esimating</a:t>
            </a:r>
            <a:r>
              <a:rPr lang="en-GB" altLang="x-none" sz="2000" b="1" dirty="0"/>
              <a:t> Synonymous and Nonsynonymous Substitution Rates Under Realistic Evolutionary Models</a:t>
            </a:r>
          </a:p>
          <a:p>
            <a:pPr>
              <a:spcBef>
                <a:spcPct val="50000"/>
              </a:spcBef>
              <a:defRPr/>
            </a:pPr>
            <a:r>
              <a:rPr lang="en-GB" altLang="x-none" sz="2000" b="1" i="1" dirty="0"/>
              <a:t>Mol. Biol. </a:t>
            </a:r>
            <a:r>
              <a:rPr lang="en-GB" altLang="x-none" sz="2000" b="1" i="1" dirty="0" err="1"/>
              <a:t>Evol</a:t>
            </a:r>
            <a:r>
              <a:rPr lang="en-GB" altLang="x-none" sz="2000" b="1" dirty="0"/>
              <a:t>. 2000, 17:32-43</a:t>
            </a:r>
          </a:p>
          <a:p>
            <a:pPr>
              <a:spcBef>
                <a:spcPct val="50000"/>
              </a:spcBef>
              <a:defRPr/>
            </a:pPr>
            <a:endParaRPr lang="en-GB" altLang="x-none" dirty="0"/>
          </a:p>
        </p:txBody>
      </p:sp>
      <p:sp>
        <p:nvSpPr>
          <p:cNvPr id="5" name="Text Box 4"/>
          <p:cNvSpPr txBox="1">
            <a:spLocks noChangeArrowheads="1"/>
          </p:cNvSpPr>
          <p:nvPr/>
        </p:nvSpPr>
        <p:spPr bwMode="auto">
          <a:xfrm>
            <a:off x="609600" y="45720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Reference</a:t>
            </a:r>
            <a:endParaRPr lang="en-GB" altLang="x-none" sz="3200" b="1"/>
          </a:p>
        </p:txBody>
      </p:sp>
    </p:spTree>
    <p:extLst>
      <p:ext uri="{BB962C8B-B14F-4D97-AF65-F5344CB8AC3E}">
        <p14:creationId xmlns:p14="http://schemas.microsoft.com/office/powerpoint/2010/main" val="1868761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Text Box 2"/>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dirty="0">
                <a:solidFill>
                  <a:srgbClr val="0000FF"/>
                </a:solidFill>
                <a:latin typeface="Arial" charset="0"/>
                <a:ea typeface="Arial" charset="0"/>
                <a:cs typeface="Arial" charset="0"/>
              </a:rPr>
              <a:t>Relative Rate Test</a:t>
            </a:r>
          </a:p>
        </p:txBody>
      </p:sp>
      <p:grpSp>
        <p:nvGrpSpPr>
          <p:cNvPr id="114690" name="Group 3"/>
          <p:cNvGrpSpPr>
            <a:grpSpLocks/>
          </p:cNvGrpSpPr>
          <p:nvPr/>
        </p:nvGrpSpPr>
        <p:grpSpPr bwMode="auto">
          <a:xfrm>
            <a:off x="457200" y="1676400"/>
            <a:ext cx="2590800" cy="1371600"/>
            <a:chOff x="288" y="1056"/>
            <a:chExt cx="1632" cy="864"/>
          </a:xfrm>
        </p:grpSpPr>
        <p:grpSp>
          <p:nvGrpSpPr>
            <p:cNvPr id="114700" name="Group 4"/>
            <p:cNvGrpSpPr>
              <a:grpSpLocks/>
            </p:cNvGrpSpPr>
            <p:nvPr/>
          </p:nvGrpSpPr>
          <p:grpSpPr bwMode="auto">
            <a:xfrm>
              <a:off x="288" y="1056"/>
              <a:ext cx="1632" cy="864"/>
              <a:chOff x="288" y="1056"/>
              <a:chExt cx="1632" cy="864"/>
            </a:xfrm>
          </p:grpSpPr>
          <p:grpSp>
            <p:nvGrpSpPr>
              <p:cNvPr id="114702" name="Group 5"/>
              <p:cNvGrpSpPr>
                <a:grpSpLocks/>
              </p:cNvGrpSpPr>
              <p:nvPr/>
            </p:nvGrpSpPr>
            <p:grpSpPr bwMode="auto">
              <a:xfrm>
                <a:off x="384" y="1296"/>
                <a:ext cx="1344" cy="624"/>
                <a:chOff x="384" y="1296"/>
                <a:chExt cx="1344" cy="624"/>
              </a:xfrm>
            </p:grpSpPr>
            <p:sp>
              <p:nvSpPr>
                <p:cNvPr id="136198" name="Line 6"/>
                <p:cNvSpPr>
                  <a:spLocks noChangeShapeType="1"/>
                </p:cNvSpPr>
                <p:nvPr/>
              </p:nvSpPr>
              <p:spPr bwMode="auto">
                <a:xfrm>
                  <a:off x="384" y="1296"/>
                  <a:ext cx="1008" cy="6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6199" name="Line 7"/>
                <p:cNvSpPr>
                  <a:spLocks noChangeShapeType="1"/>
                </p:cNvSpPr>
                <p:nvPr/>
              </p:nvSpPr>
              <p:spPr bwMode="auto">
                <a:xfrm flipV="1">
                  <a:off x="864" y="1296"/>
                  <a:ext cx="144"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6200" name="Line 8"/>
                <p:cNvSpPr>
                  <a:spLocks noChangeShapeType="1"/>
                </p:cNvSpPr>
                <p:nvPr/>
              </p:nvSpPr>
              <p:spPr bwMode="auto">
                <a:xfrm flipV="1">
                  <a:off x="1392" y="1344"/>
                  <a:ext cx="336" cy="5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36201" name="Text Box 9"/>
              <p:cNvSpPr txBox="1">
                <a:spLocks noChangeArrowheads="1"/>
              </p:cNvSpPr>
              <p:nvPr/>
            </p:nvSpPr>
            <p:spPr bwMode="auto">
              <a:xfrm>
                <a:off x="288" y="10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1</a:t>
                </a:r>
              </a:p>
            </p:txBody>
          </p:sp>
          <p:sp>
            <p:nvSpPr>
              <p:cNvPr id="136202" name="Text Box 10"/>
              <p:cNvSpPr txBox="1">
                <a:spLocks noChangeArrowheads="1"/>
              </p:cNvSpPr>
              <p:nvPr/>
            </p:nvSpPr>
            <p:spPr bwMode="auto">
              <a:xfrm>
                <a:off x="912" y="10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2</a:t>
                </a:r>
              </a:p>
            </p:txBody>
          </p:sp>
          <p:sp>
            <p:nvSpPr>
              <p:cNvPr id="136203" name="Text Box 11"/>
              <p:cNvSpPr txBox="1">
                <a:spLocks noChangeArrowheads="1"/>
              </p:cNvSpPr>
              <p:nvPr/>
            </p:nvSpPr>
            <p:spPr bwMode="auto">
              <a:xfrm>
                <a:off x="1632" y="110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3</a:t>
                </a:r>
              </a:p>
            </p:txBody>
          </p:sp>
        </p:grpSp>
        <p:sp>
          <p:nvSpPr>
            <p:cNvPr id="136204" name="Text Box 12"/>
            <p:cNvSpPr txBox="1">
              <a:spLocks noChangeArrowheads="1"/>
            </p:cNvSpPr>
            <p:nvPr/>
          </p:nvSpPr>
          <p:spPr bwMode="auto">
            <a:xfrm>
              <a:off x="672" y="15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a:t>
              </a:r>
            </a:p>
          </p:txBody>
        </p:sp>
      </p:grpSp>
      <p:sp>
        <p:nvSpPr>
          <p:cNvPr id="136205" name="Text Box 13"/>
          <p:cNvSpPr txBox="1">
            <a:spLocks noChangeArrowheads="1"/>
          </p:cNvSpPr>
          <p:nvPr/>
        </p:nvSpPr>
        <p:spPr bwMode="auto">
          <a:xfrm>
            <a:off x="3200400" y="1219200"/>
            <a:ext cx="59436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t>In order to determining the relative rate of substitution in species 1 and 2, we need and outgroup (species 3).</a:t>
            </a:r>
          </a:p>
          <a:p>
            <a:pPr>
              <a:spcBef>
                <a:spcPct val="50000"/>
              </a:spcBef>
              <a:defRPr/>
            </a:pPr>
            <a:r>
              <a:rPr lang="en-GB" altLang="x-none" sz="2400" b="1" dirty="0"/>
              <a:t>The point in time when 1 and 2 diverged is marked A (common ancestor of 1 and 2).</a:t>
            </a:r>
          </a:p>
        </p:txBody>
      </p:sp>
      <p:sp>
        <p:nvSpPr>
          <p:cNvPr id="136206" name="Text Box 14"/>
          <p:cNvSpPr txBox="1">
            <a:spLocks noChangeArrowheads="1"/>
          </p:cNvSpPr>
          <p:nvPr/>
        </p:nvSpPr>
        <p:spPr bwMode="auto">
          <a:xfrm>
            <a:off x="152400" y="3429000"/>
            <a:ext cx="8991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The number of substitutions between any two species is assumed to be the sum of the number of substitutions along the branches of the tree connecting them:</a:t>
            </a:r>
          </a:p>
        </p:txBody>
      </p:sp>
      <p:sp>
        <p:nvSpPr>
          <p:cNvPr id="136207" name="Text Box 15"/>
          <p:cNvSpPr txBox="1">
            <a:spLocks noChangeArrowheads="1"/>
          </p:cNvSpPr>
          <p:nvPr/>
        </p:nvSpPr>
        <p:spPr bwMode="auto">
          <a:xfrm>
            <a:off x="152400" y="4724400"/>
            <a:ext cx="2133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d</a:t>
            </a:r>
            <a:r>
              <a:rPr lang="en-GB" altLang="x-none" sz="2400" b="1" baseline="-25000"/>
              <a:t>13</a:t>
            </a:r>
            <a:r>
              <a:rPr lang="en-GB" altLang="x-none" sz="2400" b="1"/>
              <a:t>=d</a:t>
            </a:r>
            <a:r>
              <a:rPr lang="en-GB" altLang="x-none" sz="2400" b="1" baseline="-25000"/>
              <a:t>A1</a:t>
            </a:r>
            <a:r>
              <a:rPr lang="en-GB" altLang="x-none" sz="2400" b="1"/>
              <a:t>+d</a:t>
            </a:r>
            <a:r>
              <a:rPr lang="en-GB" altLang="x-none" sz="2400" b="1" baseline="-25000"/>
              <a:t>A3</a:t>
            </a:r>
            <a:r>
              <a:rPr lang="en-GB" altLang="x-none" sz="2400" b="1"/>
              <a:t>	</a:t>
            </a:r>
          </a:p>
          <a:p>
            <a:pPr>
              <a:spcBef>
                <a:spcPct val="50000"/>
              </a:spcBef>
              <a:defRPr/>
            </a:pPr>
            <a:r>
              <a:rPr lang="en-GB" altLang="x-none" sz="2400" b="1"/>
              <a:t>d</a:t>
            </a:r>
            <a:r>
              <a:rPr lang="en-GB" altLang="x-none" sz="2400" b="1" baseline="-25000"/>
              <a:t>23</a:t>
            </a:r>
            <a:r>
              <a:rPr lang="en-GB" altLang="x-none" sz="2400" b="1"/>
              <a:t>=d</a:t>
            </a:r>
            <a:r>
              <a:rPr lang="en-GB" altLang="x-none" sz="2400" b="1" baseline="-25000"/>
              <a:t>A2</a:t>
            </a:r>
            <a:r>
              <a:rPr lang="en-GB" altLang="x-none" sz="2400" b="1"/>
              <a:t>+d</a:t>
            </a:r>
            <a:r>
              <a:rPr lang="en-GB" altLang="x-none" sz="2400" b="1" baseline="-25000"/>
              <a:t>A3</a:t>
            </a:r>
            <a:endParaRPr lang="en-GB" altLang="x-none" sz="2400" b="1"/>
          </a:p>
          <a:p>
            <a:pPr>
              <a:spcBef>
                <a:spcPct val="50000"/>
              </a:spcBef>
              <a:defRPr/>
            </a:pPr>
            <a:r>
              <a:rPr lang="en-GB" altLang="x-none" sz="2400" b="1"/>
              <a:t>d</a:t>
            </a:r>
            <a:r>
              <a:rPr lang="en-GB" altLang="x-none" sz="2400" b="1" baseline="-25000"/>
              <a:t>12</a:t>
            </a:r>
            <a:r>
              <a:rPr lang="en-GB" altLang="x-none" sz="2400" b="1"/>
              <a:t>=d</a:t>
            </a:r>
            <a:r>
              <a:rPr lang="en-GB" altLang="x-none" sz="2400" b="1" baseline="-25000"/>
              <a:t>A1</a:t>
            </a:r>
            <a:r>
              <a:rPr lang="en-GB" altLang="x-none" sz="2400" b="1"/>
              <a:t>+d</a:t>
            </a:r>
            <a:r>
              <a:rPr lang="en-GB" altLang="x-none" sz="2400" b="1" baseline="-25000"/>
              <a:t>A2</a:t>
            </a:r>
            <a:endParaRPr lang="en-GB" altLang="x-none"/>
          </a:p>
        </p:txBody>
      </p:sp>
      <p:sp>
        <p:nvSpPr>
          <p:cNvPr id="136208" name="Text Box 16"/>
          <p:cNvSpPr txBox="1">
            <a:spLocks noChangeArrowheads="1"/>
          </p:cNvSpPr>
          <p:nvPr/>
        </p:nvSpPr>
        <p:spPr bwMode="auto">
          <a:xfrm>
            <a:off x="2133600" y="472440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d</a:t>
            </a:r>
            <a:r>
              <a:rPr lang="en-GB" altLang="x-none" sz="2400" b="1" baseline="-25000"/>
              <a:t>13</a:t>
            </a:r>
            <a:r>
              <a:rPr lang="en-GB" altLang="x-none" sz="2400" b="1"/>
              <a:t>, d</a:t>
            </a:r>
            <a:r>
              <a:rPr lang="en-GB" altLang="x-none" sz="2400" b="1" baseline="-25000"/>
              <a:t>23</a:t>
            </a:r>
            <a:r>
              <a:rPr lang="en-GB" altLang="x-none" sz="2400" b="1"/>
              <a:t> and d</a:t>
            </a:r>
            <a:r>
              <a:rPr lang="en-GB" altLang="x-none" sz="2400" b="1" baseline="-25000"/>
              <a:t>12</a:t>
            </a:r>
            <a:r>
              <a:rPr lang="en-GB" altLang="x-none" sz="2400" b="1"/>
              <a:t> are measures of the differences between 1 and 3, 2 and 3 and 1 and 2 respectively.</a:t>
            </a:r>
            <a:endParaRPr lang="en-GB" altLang="x-none"/>
          </a:p>
        </p:txBody>
      </p:sp>
      <p:sp>
        <p:nvSpPr>
          <p:cNvPr id="136209" name="Text Box 17"/>
          <p:cNvSpPr txBox="1">
            <a:spLocks noChangeArrowheads="1"/>
          </p:cNvSpPr>
          <p:nvPr/>
        </p:nvSpPr>
        <p:spPr bwMode="auto">
          <a:xfrm>
            <a:off x="2286000" y="5715000"/>
            <a:ext cx="2971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d</a:t>
            </a:r>
            <a:r>
              <a:rPr lang="en-GB" altLang="x-none" sz="2400" b="1" baseline="-25000">
                <a:solidFill>
                  <a:srgbClr val="FF0000"/>
                </a:solidFill>
              </a:rPr>
              <a:t>A1</a:t>
            </a:r>
            <a:r>
              <a:rPr lang="en-GB" altLang="x-none" sz="2400" b="1">
                <a:solidFill>
                  <a:srgbClr val="FF0000"/>
                </a:solidFill>
              </a:rPr>
              <a:t>=(d</a:t>
            </a:r>
            <a:r>
              <a:rPr lang="en-GB" altLang="x-none" sz="2400" b="1" baseline="-25000">
                <a:solidFill>
                  <a:srgbClr val="FF0000"/>
                </a:solidFill>
              </a:rPr>
              <a:t>12</a:t>
            </a:r>
            <a:r>
              <a:rPr lang="en-GB" altLang="x-none" sz="2400" b="1">
                <a:solidFill>
                  <a:srgbClr val="FF0000"/>
                </a:solidFill>
              </a:rPr>
              <a:t>+d</a:t>
            </a:r>
            <a:r>
              <a:rPr lang="en-GB" altLang="x-none" sz="2400" b="1" baseline="-25000">
                <a:solidFill>
                  <a:srgbClr val="FF0000"/>
                </a:solidFill>
              </a:rPr>
              <a:t>13</a:t>
            </a:r>
            <a:r>
              <a:rPr lang="en-GB" altLang="x-none" sz="2400" b="1">
                <a:solidFill>
                  <a:srgbClr val="FF0000"/>
                </a:solidFill>
              </a:rPr>
              <a:t>-d</a:t>
            </a:r>
            <a:r>
              <a:rPr lang="en-GB" altLang="x-none" sz="2400" b="1" baseline="-25000">
                <a:solidFill>
                  <a:srgbClr val="FF0000"/>
                </a:solidFill>
              </a:rPr>
              <a:t>23</a:t>
            </a:r>
            <a:r>
              <a:rPr lang="en-GB" altLang="x-none" sz="2400" b="1">
                <a:solidFill>
                  <a:srgbClr val="FF0000"/>
                </a:solidFill>
              </a:rPr>
              <a:t>)/2</a:t>
            </a:r>
          </a:p>
          <a:p>
            <a:pPr>
              <a:spcBef>
                <a:spcPct val="50000"/>
              </a:spcBef>
              <a:defRPr/>
            </a:pPr>
            <a:r>
              <a:rPr lang="en-GB" altLang="x-none" sz="2400" b="1">
                <a:solidFill>
                  <a:srgbClr val="FF0000"/>
                </a:solidFill>
              </a:rPr>
              <a:t>d</a:t>
            </a:r>
            <a:r>
              <a:rPr lang="en-GB" altLang="x-none" sz="2400" b="1" baseline="-25000">
                <a:solidFill>
                  <a:srgbClr val="FF0000"/>
                </a:solidFill>
              </a:rPr>
              <a:t>A2</a:t>
            </a:r>
            <a:r>
              <a:rPr lang="en-GB" altLang="x-none" sz="2400" b="1">
                <a:solidFill>
                  <a:srgbClr val="FF0000"/>
                </a:solidFill>
              </a:rPr>
              <a:t>=(d</a:t>
            </a:r>
            <a:r>
              <a:rPr lang="en-GB" altLang="x-none" sz="2400" b="1" baseline="-25000">
                <a:solidFill>
                  <a:srgbClr val="FF0000"/>
                </a:solidFill>
              </a:rPr>
              <a:t>12</a:t>
            </a:r>
            <a:r>
              <a:rPr lang="en-GB" altLang="x-none" sz="2400" b="1">
                <a:solidFill>
                  <a:srgbClr val="FF0000"/>
                </a:solidFill>
              </a:rPr>
              <a:t>+d</a:t>
            </a:r>
            <a:r>
              <a:rPr lang="en-GB" altLang="x-none" sz="2400" b="1" baseline="-25000">
                <a:solidFill>
                  <a:srgbClr val="FF0000"/>
                </a:solidFill>
              </a:rPr>
              <a:t>23</a:t>
            </a:r>
            <a:r>
              <a:rPr lang="en-GB" altLang="x-none" sz="2400" b="1">
                <a:solidFill>
                  <a:srgbClr val="FF0000"/>
                </a:solidFill>
              </a:rPr>
              <a:t>-d</a:t>
            </a:r>
            <a:r>
              <a:rPr lang="en-GB" altLang="x-none" sz="2400" b="1" baseline="-25000">
                <a:solidFill>
                  <a:srgbClr val="FF0000"/>
                </a:solidFill>
              </a:rPr>
              <a:t>13</a:t>
            </a:r>
            <a:r>
              <a:rPr lang="en-GB" altLang="x-none" sz="2400" b="1">
                <a:solidFill>
                  <a:srgbClr val="FF0000"/>
                </a:solidFill>
              </a:rPr>
              <a:t>)/2</a:t>
            </a:r>
          </a:p>
        </p:txBody>
      </p:sp>
      <p:sp>
        <p:nvSpPr>
          <p:cNvPr id="136210" name="Text Box 18"/>
          <p:cNvSpPr txBox="1">
            <a:spLocks noChangeArrowheads="1"/>
          </p:cNvSpPr>
          <p:nvPr/>
        </p:nvSpPr>
        <p:spPr bwMode="auto">
          <a:xfrm>
            <a:off x="5029200" y="5638800"/>
            <a:ext cx="3810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d</a:t>
            </a:r>
            <a:r>
              <a:rPr lang="en-GB" altLang="x-none" sz="2400" b="1" baseline="-25000"/>
              <a:t>A1</a:t>
            </a:r>
            <a:r>
              <a:rPr lang="en-GB" altLang="x-none" sz="2400" b="1"/>
              <a:t> and d</a:t>
            </a:r>
            <a:r>
              <a:rPr lang="en-GB" altLang="x-none" sz="2400" b="1" baseline="-25000"/>
              <a:t>A2</a:t>
            </a:r>
            <a:r>
              <a:rPr lang="en-GB" altLang="x-none" sz="2400" b="1"/>
              <a:t> should be the same (A common ancestor of 1 and 2).</a:t>
            </a:r>
          </a:p>
        </p:txBody>
      </p:sp>
      <p:sp>
        <p:nvSpPr>
          <p:cNvPr id="136211" name="AutoShape 19"/>
          <p:cNvSpPr>
            <a:spLocks/>
          </p:cNvSpPr>
          <p:nvPr/>
        </p:nvSpPr>
        <p:spPr bwMode="auto">
          <a:xfrm>
            <a:off x="76200" y="4953000"/>
            <a:ext cx="76200" cy="1143000"/>
          </a:xfrm>
          <a:prstGeom prst="leftBrace">
            <a:avLst>
              <a:gd name="adj1" fmla="val 1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6212" name="AutoShape 20"/>
          <p:cNvSpPr>
            <a:spLocks/>
          </p:cNvSpPr>
          <p:nvPr/>
        </p:nvSpPr>
        <p:spPr bwMode="auto">
          <a:xfrm>
            <a:off x="2286000" y="5943600"/>
            <a:ext cx="76200" cy="609600"/>
          </a:xfrm>
          <a:prstGeom prst="lef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36213" name="Text Box 21"/>
          <p:cNvSpPr txBox="1">
            <a:spLocks noChangeArrowheads="1"/>
          </p:cNvSpPr>
          <p:nvPr/>
        </p:nvSpPr>
        <p:spPr bwMode="auto">
          <a:xfrm>
            <a:off x="1219200" y="2286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57200"/>
            <a:ext cx="7696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7459" name="Text Box 3"/>
          <p:cNvSpPr txBox="1">
            <a:spLocks noChangeArrowheads="1"/>
          </p:cNvSpPr>
          <p:nvPr/>
        </p:nvSpPr>
        <p:spPr bwMode="auto">
          <a:xfrm>
            <a:off x="381000" y="3886200"/>
            <a:ext cx="8382000"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300">
                <a:solidFill>
                  <a:srgbClr val="000000"/>
                </a:solidFill>
                <a:latin typeface="Arial" charset="0"/>
              </a:rPr>
              <a:t>Evolution of functionally important regions over time. Immediately after a speciation event, the two copies of the genomic region are 100% identical (see graph on left). Over time, regions under little or no selective pressure, such as introns, are saturated with mutations, whereas regions under negative selection, such as most exons, retain a higher percent identity (see graph on right). Many sequences involved in regulating gene expression also maintain a higher percent identity than do sequences with no function.</a:t>
            </a:r>
            <a:endParaRPr lang="en-GB" altLang="x-none"/>
          </a:p>
        </p:txBody>
      </p:sp>
      <p:sp>
        <p:nvSpPr>
          <p:cNvPr id="147460" name="Text Box 4"/>
          <p:cNvSpPr txBox="1">
            <a:spLocks noChangeArrowheads="1"/>
          </p:cNvSpPr>
          <p:nvPr/>
        </p:nvSpPr>
        <p:spPr bwMode="auto">
          <a:xfrm>
            <a:off x="304800" y="5334000"/>
            <a:ext cx="86868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500" b="1">
                <a:solidFill>
                  <a:srgbClr val="000000"/>
                </a:solidFill>
              </a:rPr>
              <a:t>COMPARATIVE GENOMICS</a:t>
            </a:r>
            <a:r>
              <a:rPr lang="en-GB" altLang="x-none" sz="1600">
                <a:solidFill>
                  <a:srgbClr val="000000"/>
                </a:solidFill>
              </a:rPr>
              <a:t> </a:t>
            </a:r>
          </a:p>
          <a:p>
            <a:pPr>
              <a:defRPr/>
            </a:pPr>
            <a:r>
              <a:rPr lang="en-GB" altLang="x-none" sz="1600" b="1">
                <a:solidFill>
                  <a:srgbClr val="000000"/>
                </a:solidFill>
              </a:rPr>
              <a:t>Webb Miller, </a:t>
            </a:r>
            <a:r>
              <a:rPr lang="en-GB" altLang="x-none" sz="100" b="1">
                <a:solidFill>
                  <a:srgbClr val="FFFFFF"/>
                </a:solidFill>
              </a:rPr>
              <a:t>ú</a:t>
            </a:r>
            <a:r>
              <a:rPr lang="en-GB" altLang="x-none" sz="1600" b="1">
                <a:solidFill>
                  <a:srgbClr val="000000"/>
                </a:solidFill>
              </a:rPr>
              <a:t> Kateryna D. Makova, </a:t>
            </a:r>
            <a:r>
              <a:rPr lang="en-GB" altLang="x-none" sz="100" b="1">
                <a:solidFill>
                  <a:srgbClr val="FFFFFF"/>
                </a:solidFill>
              </a:rPr>
              <a:t>ú</a:t>
            </a:r>
            <a:r>
              <a:rPr lang="en-GB" altLang="x-none" sz="1600" b="1">
                <a:solidFill>
                  <a:srgbClr val="000000"/>
                </a:solidFill>
              </a:rPr>
              <a:t> Anton Nekrutenko, and </a:t>
            </a:r>
            <a:r>
              <a:rPr lang="en-GB" altLang="x-none" sz="100" b="1">
                <a:solidFill>
                  <a:srgbClr val="FFFFFF"/>
                </a:solidFill>
              </a:rPr>
              <a:t>ú</a:t>
            </a:r>
            <a:r>
              <a:rPr lang="en-GB" altLang="x-none" sz="1600" b="1">
                <a:solidFill>
                  <a:srgbClr val="000000"/>
                </a:solidFill>
              </a:rPr>
              <a:t> Ross C. Hardison</a:t>
            </a:r>
            <a:r>
              <a:rPr lang="en-GB" altLang="x-none" sz="100" b="1">
                <a:solidFill>
                  <a:srgbClr val="FFFFFF"/>
                </a:solidFill>
              </a:rPr>
              <a:t>ú</a:t>
            </a:r>
            <a:r>
              <a:rPr lang="en-GB" altLang="x-none" sz="1600">
                <a:solidFill>
                  <a:srgbClr val="000000"/>
                </a:solidFill>
              </a:rPr>
              <a:t> </a:t>
            </a:r>
          </a:p>
          <a:p>
            <a:pPr>
              <a:defRPr/>
            </a:pPr>
            <a:r>
              <a:rPr lang="en-GB" altLang="x-none" sz="1600" b="1">
                <a:solidFill>
                  <a:srgbClr val="006699"/>
                </a:solidFill>
                <a:latin typeface="Arial" charset="0"/>
              </a:rPr>
              <a:t>Annual Review of Genomics and Human Genetics</a:t>
            </a:r>
            <a:endParaRPr lang="en-GB" altLang="x-none" sz="1300">
              <a:solidFill>
                <a:srgbClr val="000000"/>
              </a:solidFill>
              <a:latin typeface="Arial" charset="0"/>
            </a:endParaRPr>
          </a:p>
          <a:p>
            <a:pPr>
              <a:defRPr/>
            </a:pPr>
            <a:r>
              <a:rPr lang="en-GB" altLang="x-none">
                <a:solidFill>
                  <a:srgbClr val="000000"/>
                </a:solidFill>
                <a:latin typeface="Arial" charset="0"/>
              </a:rPr>
              <a:t>Vol. 5: 15-56 (2004) </a:t>
            </a:r>
            <a:endParaRPr lang="en-GB" altLang="x-none" sz="160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 Box 3"/>
          <p:cNvSpPr txBox="1">
            <a:spLocks noChangeArrowheads="1"/>
          </p:cNvSpPr>
          <p:nvPr/>
        </p:nvSpPr>
        <p:spPr bwMode="auto">
          <a:xfrm>
            <a:off x="0" y="2710661"/>
            <a:ext cx="9144000" cy="646331"/>
          </a:xfrm>
          <a:prstGeom prst="rect">
            <a:avLst/>
          </a:prstGeom>
          <a:solidFill>
            <a:srgbClr val="FFFF00"/>
          </a:solidFill>
          <a:ln>
            <a:noFill/>
          </a:ln>
          <a:effectLst/>
          <a:extLst/>
        </p:spPr>
        <p:txBody>
          <a:bodyPr wrap="square">
            <a:spAutoFit/>
          </a:bodyPr>
          <a:lstStyle/>
          <a:p>
            <a:pPr>
              <a:spcBef>
                <a:spcPct val="50000"/>
              </a:spcBef>
              <a:defRPr/>
            </a:pPr>
            <a:r>
              <a:rPr lang="en-GB" altLang="x-none" sz="3600" b="1" dirty="0">
                <a:solidFill>
                  <a:srgbClr val="0000FF"/>
                </a:solidFill>
              </a:rPr>
              <a:t>=&gt;Other estimation Models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76200" y="620713"/>
            <a:ext cx="906780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FF0000"/>
                </a:solidFill>
              </a:rPr>
              <a:t>•</a:t>
            </a:r>
            <a:r>
              <a:rPr lang="en-GB" altLang="x-none" sz="2000" b="1" dirty="0"/>
              <a:t> Under certain conditions, however, nonsynonymous substitution may be accelerated by positive Darwinian selection. It is therefore interesting to examine the number of synonymous differences per synonymous site and the number of nonsynonymous differences per nonsynonymous site.</a:t>
            </a:r>
          </a:p>
          <a:p>
            <a:pPr>
              <a:spcBef>
                <a:spcPct val="50000"/>
              </a:spcBef>
              <a:defRPr/>
            </a:pPr>
            <a:r>
              <a:rPr lang="en-GB" altLang="x-none" sz="2400" b="1" dirty="0">
                <a:solidFill>
                  <a:srgbClr val="FF0000"/>
                </a:solidFill>
              </a:rPr>
              <a:t>p-distance:</a:t>
            </a:r>
            <a:endParaRPr lang="en-GB" altLang="x-none" sz="2400" dirty="0"/>
          </a:p>
          <a:p>
            <a:pPr algn="just">
              <a:defRPr/>
            </a:pPr>
            <a:r>
              <a:rPr lang="en-GB" altLang="x-none" sz="2400" dirty="0">
                <a:solidFill>
                  <a:srgbClr val="FF0000"/>
                </a:solidFill>
              </a:rPr>
              <a:t>•</a:t>
            </a:r>
            <a:r>
              <a:rPr lang="en-GB" altLang="x-none" sz="2400" dirty="0"/>
              <a:t> </a:t>
            </a:r>
            <a:r>
              <a:rPr lang="en-GB" altLang="x-none" sz="2400" dirty="0" err="1"/>
              <a:t>p</a:t>
            </a:r>
            <a:r>
              <a:rPr lang="en-GB" altLang="x-none" sz="2400" baseline="-25000" dirty="0" err="1"/>
              <a:t>s</a:t>
            </a:r>
            <a:r>
              <a:rPr lang="en-GB" altLang="x-none" sz="2400" dirty="0"/>
              <a:t> = </a:t>
            </a:r>
            <a:r>
              <a:rPr lang="en-GB" altLang="x-none" sz="2400" dirty="0" err="1"/>
              <a:t>S</a:t>
            </a:r>
            <a:r>
              <a:rPr lang="en-GB" altLang="x-none" sz="2400" baseline="-25000" dirty="0" err="1"/>
              <a:t>d</a:t>
            </a:r>
            <a:r>
              <a:rPr lang="en-GB" altLang="x-none" sz="2400" dirty="0"/>
              <a:t>/S	 proportion of synonymous differences ;</a:t>
            </a:r>
          </a:p>
          <a:p>
            <a:pPr algn="just">
              <a:defRPr/>
            </a:pPr>
            <a:r>
              <a:rPr lang="en-GB" altLang="x-none" sz="2000" dirty="0" err="1"/>
              <a:t>var</a:t>
            </a:r>
            <a:r>
              <a:rPr lang="en-GB" altLang="x-none" sz="2000" dirty="0"/>
              <a:t>(</a:t>
            </a:r>
            <a:r>
              <a:rPr lang="en-GB" altLang="x-none" sz="2000" dirty="0" err="1"/>
              <a:t>p</a:t>
            </a:r>
            <a:r>
              <a:rPr lang="en-GB" altLang="x-none" sz="2000" baseline="-25000" dirty="0" err="1"/>
              <a:t>s</a:t>
            </a:r>
            <a:r>
              <a:rPr lang="en-GB" altLang="x-none" sz="2000" dirty="0"/>
              <a:t>) = </a:t>
            </a:r>
            <a:r>
              <a:rPr lang="en-GB" altLang="x-none" sz="2000" dirty="0" err="1"/>
              <a:t>p</a:t>
            </a:r>
            <a:r>
              <a:rPr lang="en-GB" altLang="x-none" sz="2000" baseline="-25000" dirty="0" err="1"/>
              <a:t>s</a:t>
            </a:r>
            <a:r>
              <a:rPr lang="en-GB" altLang="x-none" sz="2000" dirty="0"/>
              <a:t>(1-p</a:t>
            </a:r>
            <a:r>
              <a:rPr lang="en-GB" altLang="x-none" sz="2000" baseline="-25000" dirty="0"/>
              <a:t>s</a:t>
            </a:r>
            <a:r>
              <a:rPr lang="en-GB" altLang="x-none" sz="2000" dirty="0"/>
              <a:t>)/S.</a:t>
            </a:r>
          </a:p>
          <a:p>
            <a:pPr algn="just">
              <a:defRPr/>
            </a:pPr>
            <a:endParaRPr lang="en-GB" altLang="x-none" sz="2400" dirty="0"/>
          </a:p>
          <a:p>
            <a:pPr algn="just">
              <a:defRPr/>
            </a:pPr>
            <a:r>
              <a:rPr lang="en-GB" altLang="x-none" sz="2400" dirty="0">
                <a:solidFill>
                  <a:srgbClr val="FF0000"/>
                </a:solidFill>
              </a:rPr>
              <a:t>•</a:t>
            </a:r>
            <a:r>
              <a:rPr lang="en-GB" altLang="x-none" sz="2400" dirty="0"/>
              <a:t> </a:t>
            </a:r>
            <a:r>
              <a:rPr lang="en-GB" altLang="x-none" sz="2400" dirty="0" err="1"/>
              <a:t>p</a:t>
            </a:r>
            <a:r>
              <a:rPr lang="en-GB" altLang="x-none" sz="2400" baseline="-25000" dirty="0" err="1"/>
              <a:t>n</a:t>
            </a:r>
            <a:r>
              <a:rPr lang="en-GB" altLang="x-none" sz="2400" dirty="0"/>
              <a:t> = </a:t>
            </a:r>
            <a:r>
              <a:rPr lang="en-GB" altLang="x-none" sz="2400" dirty="0" err="1"/>
              <a:t>N</a:t>
            </a:r>
            <a:r>
              <a:rPr lang="en-GB" altLang="x-none" sz="2400" baseline="-25000" dirty="0" err="1"/>
              <a:t>d</a:t>
            </a:r>
            <a:r>
              <a:rPr lang="en-GB" altLang="x-none" sz="2400" dirty="0"/>
              <a:t>/N	 proportion of non synonymous differences;</a:t>
            </a:r>
          </a:p>
          <a:p>
            <a:pPr>
              <a:defRPr/>
            </a:pPr>
            <a:r>
              <a:rPr lang="en-GB" altLang="x-none" sz="2400" baseline="-25000" dirty="0"/>
              <a:t> </a:t>
            </a:r>
            <a:r>
              <a:rPr lang="en-GB" altLang="x-none" sz="2000" dirty="0" err="1"/>
              <a:t>var</a:t>
            </a:r>
            <a:r>
              <a:rPr lang="en-GB" altLang="x-none" sz="2000" dirty="0"/>
              <a:t>(</a:t>
            </a:r>
            <a:r>
              <a:rPr lang="en-GB" altLang="x-none" sz="2000" dirty="0" err="1"/>
              <a:t>p</a:t>
            </a:r>
            <a:r>
              <a:rPr lang="en-GB" altLang="x-none" sz="2000" baseline="-25000" dirty="0" err="1"/>
              <a:t>n</a:t>
            </a:r>
            <a:r>
              <a:rPr lang="en-GB" altLang="x-none" sz="2000" dirty="0"/>
              <a:t>) = </a:t>
            </a:r>
            <a:r>
              <a:rPr lang="en-GB" altLang="x-none" sz="2000" dirty="0" err="1"/>
              <a:t>p</a:t>
            </a:r>
            <a:r>
              <a:rPr lang="en-GB" altLang="x-none" sz="2000" baseline="-25000" dirty="0" err="1"/>
              <a:t>n</a:t>
            </a:r>
            <a:r>
              <a:rPr lang="en-GB" altLang="x-none" sz="2000" dirty="0"/>
              <a:t>(1-p</a:t>
            </a:r>
            <a:r>
              <a:rPr lang="en-GB" altLang="x-none" sz="2000" baseline="-25000" dirty="0"/>
              <a:t>n</a:t>
            </a:r>
            <a:r>
              <a:rPr lang="en-GB" altLang="x-none" sz="2000" dirty="0"/>
              <a:t>)/S.</a:t>
            </a:r>
            <a:endParaRPr lang="en-GB" altLang="x-none" sz="2400" dirty="0"/>
          </a:p>
          <a:p>
            <a:pPr>
              <a:defRPr/>
            </a:pPr>
            <a:endParaRPr lang="en-GB" altLang="x-none" sz="2400" baseline="-25000" dirty="0"/>
          </a:p>
          <a:p>
            <a:pPr>
              <a:defRPr/>
            </a:pPr>
            <a:r>
              <a:rPr lang="en-GB" altLang="x-none" sz="2400" dirty="0" err="1"/>
              <a:t>S</a:t>
            </a:r>
            <a:r>
              <a:rPr lang="en-GB" altLang="x-none" sz="2400" baseline="-25000" dirty="0" err="1"/>
              <a:t>d</a:t>
            </a:r>
            <a:r>
              <a:rPr lang="en-GB" altLang="x-none" sz="2400" dirty="0"/>
              <a:t> and </a:t>
            </a:r>
            <a:r>
              <a:rPr lang="en-GB" altLang="x-none" sz="2400" dirty="0" err="1"/>
              <a:t>N</a:t>
            </a:r>
            <a:r>
              <a:rPr lang="en-GB" altLang="x-none" sz="2400" baseline="-25000" dirty="0" err="1"/>
              <a:t>d</a:t>
            </a:r>
            <a:r>
              <a:rPr lang="en-GB" altLang="x-none" sz="2400" dirty="0"/>
              <a:t> are respectively the total number of synonymous and non synonymous differences calculated over all codons. S and N are the numbers of synonymous and nonsynonymous substitutions.</a:t>
            </a:r>
          </a:p>
          <a:p>
            <a:pPr>
              <a:spcBef>
                <a:spcPct val="50000"/>
              </a:spcBef>
              <a:defRPr/>
            </a:pPr>
            <a:r>
              <a:rPr lang="en-GB" altLang="x-none" sz="2400" dirty="0"/>
              <a:t>S+N=n total number of nucleotides and N &gt;&gt; S.</a:t>
            </a:r>
          </a:p>
          <a:p>
            <a:pPr>
              <a:spcBef>
                <a:spcPct val="50000"/>
              </a:spcBef>
              <a:defRPr/>
            </a:pPr>
            <a:r>
              <a:rPr lang="en-GB" altLang="x-none" sz="2400" dirty="0" err="1"/>
              <a:t>p</a:t>
            </a:r>
            <a:r>
              <a:rPr lang="en-GB" altLang="x-none" sz="2400" baseline="-25000" dirty="0" err="1"/>
              <a:t>s</a:t>
            </a:r>
            <a:r>
              <a:rPr lang="en-GB" altLang="x-none" sz="2400" dirty="0"/>
              <a:t> is often denoted </a:t>
            </a:r>
            <a:r>
              <a:rPr lang="en-GB" altLang="x-none" sz="2400" dirty="0">
                <a:solidFill>
                  <a:srgbClr val="FF0000"/>
                </a:solidFill>
              </a:rPr>
              <a:t>K</a:t>
            </a:r>
            <a:r>
              <a:rPr lang="en-GB" altLang="x-none" sz="2400" baseline="-25000" dirty="0">
                <a:solidFill>
                  <a:srgbClr val="FF0000"/>
                </a:solidFill>
              </a:rPr>
              <a:t>s</a:t>
            </a:r>
            <a:r>
              <a:rPr lang="en-GB" altLang="x-none" sz="2400" dirty="0"/>
              <a:t> and  </a:t>
            </a:r>
            <a:r>
              <a:rPr lang="en-GB" altLang="x-none" sz="2400" dirty="0" err="1"/>
              <a:t>p</a:t>
            </a:r>
            <a:r>
              <a:rPr lang="en-GB" altLang="x-none" sz="2400" baseline="-25000" dirty="0" err="1"/>
              <a:t>n</a:t>
            </a:r>
            <a:r>
              <a:rPr lang="en-GB" altLang="x-none" sz="2400" dirty="0"/>
              <a:t> is denoted </a:t>
            </a:r>
            <a:r>
              <a:rPr lang="en-GB" altLang="x-none" sz="2400" dirty="0" err="1">
                <a:solidFill>
                  <a:srgbClr val="FF0000"/>
                </a:solidFill>
              </a:rPr>
              <a:t>K</a:t>
            </a:r>
            <a:r>
              <a:rPr lang="en-GB" altLang="x-none" sz="2400" baseline="-25000" dirty="0" err="1">
                <a:solidFill>
                  <a:srgbClr val="FF0000"/>
                </a:solidFill>
              </a:rPr>
              <a:t>a</a:t>
            </a:r>
            <a:r>
              <a:rPr lang="en-GB" altLang="x-none" sz="2400" dirty="0"/>
              <a:t>.</a:t>
            </a:r>
          </a:p>
        </p:txBody>
      </p:sp>
      <p:sp>
        <p:nvSpPr>
          <p:cNvPr id="120834" name="Rectangle 1"/>
          <p:cNvSpPr>
            <a:spLocks noChangeArrowheads="1"/>
          </p:cNvSpPr>
          <p:nvPr/>
        </p:nvSpPr>
        <p:spPr bwMode="auto">
          <a:xfrm>
            <a:off x="0" y="-26988"/>
            <a:ext cx="9144000"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dirty="0">
                <a:solidFill>
                  <a:srgbClr val="0000FF"/>
                </a:solidFill>
                <a:latin typeface="Arial" charset="0"/>
                <a:ea typeface="Arial" charset="0"/>
                <a:cs typeface="Arial" charset="0"/>
              </a:rPr>
              <a:t>Evolutionary Distance estimation between 2 sequences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2"/>
          <p:cNvSpPr txBox="1">
            <a:spLocks noChangeArrowheads="1"/>
          </p:cNvSpPr>
          <p:nvPr/>
        </p:nvSpPr>
        <p:spPr bwMode="auto">
          <a:xfrm>
            <a:off x="0" y="-26988"/>
            <a:ext cx="9144000" cy="522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dirty="0">
                <a:solidFill>
                  <a:srgbClr val="0000FF"/>
                </a:solidFill>
                <a:latin typeface="Arial" charset="0"/>
                <a:ea typeface="Arial" charset="0"/>
                <a:cs typeface="Arial" charset="0"/>
              </a:rPr>
              <a:t>Substitutions between protein sequences</a:t>
            </a:r>
            <a:endParaRPr lang="en-GB" altLang="x-none" sz="2800" dirty="0">
              <a:solidFill>
                <a:srgbClr val="0000FF"/>
              </a:solidFill>
              <a:latin typeface="Arial" charset="0"/>
              <a:ea typeface="Arial" charset="0"/>
              <a:cs typeface="Arial" charset="0"/>
            </a:endParaRPr>
          </a:p>
        </p:txBody>
      </p:sp>
      <p:sp>
        <p:nvSpPr>
          <p:cNvPr id="50179" name="Text Box 3"/>
          <p:cNvSpPr txBox="1">
            <a:spLocks noChangeArrowheads="1"/>
          </p:cNvSpPr>
          <p:nvPr/>
        </p:nvSpPr>
        <p:spPr bwMode="auto">
          <a:xfrm>
            <a:off x="304800" y="914400"/>
            <a:ext cx="8839200" cy="435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p = n</a:t>
            </a:r>
            <a:r>
              <a:rPr lang="en-GB" altLang="x-none" sz="2400" b="1" baseline="-25000"/>
              <a:t>d</a:t>
            </a:r>
            <a:r>
              <a:rPr lang="en-GB" altLang="x-none" sz="2400" b="1"/>
              <a:t>/n</a:t>
            </a:r>
          </a:p>
          <a:p>
            <a:pPr>
              <a:spcBef>
                <a:spcPct val="50000"/>
              </a:spcBef>
              <a:defRPr/>
            </a:pPr>
            <a:r>
              <a:rPr lang="en-GB" altLang="x-none" sz="2400" b="1"/>
              <a:t>V(p)=p(1-p)/n</a:t>
            </a:r>
          </a:p>
          <a:p>
            <a:pPr>
              <a:spcBef>
                <a:spcPct val="50000"/>
              </a:spcBef>
              <a:defRPr/>
            </a:pPr>
            <a:r>
              <a:rPr lang="en-GB" altLang="x-none" sz="2000" b="1"/>
              <a:t>n</a:t>
            </a:r>
            <a:r>
              <a:rPr lang="en-GB" altLang="x-none" sz="2000" b="1" baseline="-25000"/>
              <a:t>d</a:t>
            </a:r>
            <a:r>
              <a:rPr lang="en-GB" altLang="x-none" sz="2000" b="1"/>
              <a:t> and n are the number of amino acid differences and the total number of amino acids compared.</a:t>
            </a:r>
          </a:p>
          <a:p>
            <a:pPr>
              <a:spcBef>
                <a:spcPct val="50000"/>
              </a:spcBef>
              <a:defRPr/>
            </a:pPr>
            <a:r>
              <a:rPr lang="en-GB" altLang="x-none" sz="2000" b="1"/>
              <a:t>However, refining estimates of the number of substitutions that have occurred between the amino acid sequences of 2 or more proteins is generally more difficult than the equivalent task for coding sequences (see paths above).</a:t>
            </a:r>
          </a:p>
          <a:p>
            <a:pPr>
              <a:spcBef>
                <a:spcPct val="50000"/>
              </a:spcBef>
              <a:defRPr/>
            </a:pPr>
            <a:endParaRPr lang="en-GB" altLang="x-none" sz="2000" b="1"/>
          </a:p>
          <a:p>
            <a:pPr>
              <a:spcBef>
                <a:spcPct val="50000"/>
              </a:spcBef>
              <a:defRPr/>
            </a:pPr>
            <a:r>
              <a:rPr lang="en-GB" altLang="x-none" sz="2000" b="1"/>
              <a:t>One solution is to weight each amino acid substitution differently by using empirical data from a variety of different protein comparisons to generate a matrix as the PAM matrix for example.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0" y="1319213"/>
            <a:ext cx="9144000" cy="51244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ts val="600"/>
              </a:spcBef>
              <a:defRPr/>
            </a:pPr>
            <a:r>
              <a:rPr lang="en-GB" altLang="x-none" sz="2400" dirty="0"/>
              <a:t>1) </a:t>
            </a:r>
            <a:r>
              <a:rPr lang="en-GB" altLang="x-none" sz="2400" b="1" dirty="0">
                <a:solidFill>
                  <a:srgbClr val="FF0000"/>
                </a:solidFill>
              </a:rPr>
              <a:t>Jukes and Cantor</a:t>
            </a:r>
            <a:r>
              <a:rPr lang="en-GB" altLang="x-none" sz="2400" dirty="0"/>
              <a:t>, “one-parameter method” denoted “</a:t>
            </a:r>
            <a:r>
              <a:rPr lang="en-GB" altLang="x-none" sz="2400" b="1" dirty="0"/>
              <a:t>1-p</a:t>
            </a:r>
            <a:r>
              <a:rPr lang="en-GB" altLang="x-none" sz="2400" dirty="0"/>
              <a:t>” : </a:t>
            </a:r>
          </a:p>
          <a:p>
            <a:pPr algn="just">
              <a:spcBef>
                <a:spcPts val="600"/>
              </a:spcBef>
              <a:defRPr/>
            </a:pPr>
            <a:r>
              <a:rPr lang="en-GB" altLang="x-none" sz="2400" dirty="0"/>
              <a:t>This model assumes that the rate of nucleotide substitution is the same for all pairs of the four nucleotides A, T, C and G (generally not true!).</a:t>
            </a:r>
          </a:p>
          <a:p>
            <a:pPr algn="just">
              <a:defRPr/>
            </a:pPr>
            <a:r>
              <a:rPr lang="en-GB" altLang="x-none" sz="2400" b="1" dirty="0"/>
              <a:t>	d = -(3/4)</a:t>
            </a:r>
            <a:r>
              <a:rPr lang="en-GB" altLang="x-none" sz="2400" b="1" baseline="-25000" dirty="0"/>
              <a:t>*</a:t>
            </a:r>
            <a:r>
              <a:rPr lang="en-GB" altLang="x-none" sz="2400" b="1" dirty="0"/>
              <a:t>Ln(1-(4/3)</a:t>
            </a:r>
            <a:r>
              <a:rPr lang="en-GB" altLang="x-none" sz="2400" b="1" baseline="-25000" dirty="0"/>
              <a:t>*</a:t>
            </a:r>
            <a:r>
              <a:rPr lang="en-GB" altLang="x-none" sz="2400" b="1" dirty="0"/>
              <a:t>p) where p is either </a:t>
            </a:r>
            <a:r>
              <a:rPr lang="en-GB" altLang="x-none" sz="2400" b="1" dirty="0" err="1"/>
              <a:t>p</a:t>
            </a:r>
            <a:r>
              <a:rPr lang="en-GB" altLang="x-none" sz="2400" b="1" baseline="-25000" dirty="0" err="1"/>
              <a:t>s</a:t>
            </a:r>
            <a:r>
              <a:rPr lang="en-GB" altLang="x-none" sz="2400" b="1" baseline="-25000" dirty="0"/>
              <a:t> </a:t>
            </a:r>
            <a:r>
              <a:rPr lang="en-GB" altLang="x-none" sz="2400" b="1" dirty="0"/>
              <a:t>or </a:t>
            </a:r>
            <a:r>
              <a:rPr lang="en-GB" altLang="x-none" sz="2400" b="1" dirty="0" err="1"/>
              <a:t>p</a:t>
            </a:r>
            <a:r>
              <a:rPr lang="en-GB" altLang="x-none" sz="2400" b="1" baseline="-25000" dirty="0" err="1"/>
              <a:t>n</a:t>
            </a:r>
            <a:r>
              <a:rPr lang="en-GB" altLang="x-none" sz="2400" b="1" dirty="0"/>
              <a:t>.</a:t>
            </a:r>
          </a:p>
          <a:p>
            <a:pPr algn="just">
              <a:defRPr/>
            </a:pPr>
            <a:endParaRPr lang="en-GB" altLang="x-none" sz="2400" b="1" dirty="0"/>
          </a:p>
          <a:p>
            <a:pPr algn="just">
              <a:spcBef>
                <a:spcPts val="600"/>
              </a:spcBef>
              <a:defRPr/>
            </a:pPr>
            <a:r>
              <a:rPr lang="en-GB" altLang="x-none" sz="2400" dirty="0"/>
              <a:t>2) </a:t>
            </a:r>
            <a:r>
              <a:rPr lang="en-GB" altLang="x-none" sz="2400" b="1" dirty="0">
                <a:solidFill>
                  <a:srgbClr val="FF0000"/>
                </a:solidFill>
              </a:rPr>
              <a:t>Kimura's 2-parameter, denoted “2-p” </a:t>
            </a:r>
            <a:r>
              <a:rPr lang="en-GB" altLang="x-none" sz="2400" b="1" dirty="0"/>
              <a:t>:</a:t>
            </a:r>
            <a:r>
              <a:rPr lang="en-GB" altLang="x-none" sz="2400" dirty="0"/>
              <a:t> </a:t>
            </a:r>
          </a:p>
          <a:p>
            <a:pPr algn="just">
              <a:spcBef>
                <a:spcPts val="600"/>
              </a:spcBef>
              <a:defRPr/>
            </a:pPr>
            <a:r>
              <a:rPr lang="en-GB" altLang="x-none" sz="2400" dirty="0"/>
              <a:t>The rate of transitional nucleotide substitution is often higher than that of </a:t>
            </a:r>
            <a:r>
              <a:rPr lang="en-GB" altLang="x-none" sz="2400" dirty="0" err="1"/>
              <a:t>transversional</a:t>
            </a:r>
            <a:r>
              <a:rPr lang="en-GB" altLang="x-none" sz="2400" dirty="0"/>
              <a:t> substitution.</a:t>
            </a:r>
          </a:p>
          <a:p>
            <a:pPr algn="just">
              <a:defRPr/>
            </a:pPr>
            <a:r>
              <a:rPr lang="en-GB" altLang="x-none" sz="2400" b="1" dirty="0"/>
              <a:t>	d = -(1/2)</a:t>
            </a:r>
            <a:r>
              <a:rPr lang="en-GB" altLang="x-none" sz="2400" b="1" baseline="-25000" dirty="0"/>
              <a:t>*</a:t>
            </a:r>
            <a:r>
              <a:rPr lang="en-GB" altLang="x-none" sz="2400" b="1" dirty="0"/>
              <a:t>Ln(1 -2</a:t>
            </a:r>
            <a:r>
              <a:rPr lang="en-GB" altLang="x-none" sz="2400" b="1" baseline="-25000" dirty="0"/>
              <a:t>*</a:t>
            </a:r>
            <a:r>
              <a:rPr lang="en-GB" altLang="x-none" sz="2400" b="1" dirty="0"/>
              <a:t>P -Q) -(1/4)</a:t>
            </a:r>
            <a:r>
              <a:rPr lang="en-GB" altLang="x-none" sz="2400" b="1" baseline="-25000" dirty="0"/>
              <a:t>*</a:t>
            </a:r>
            <a:r>
              <a:rPr lang="en-GB" altLang="x-none" sz="2400" b="1" dirty="0"/>
              <a:t>Log(1 -2</a:t>
            </a:r>
            <a:r>
              <a:rPr lang="en-GB" altLang="x-none" sz="2400" b="1" baseline="-25000" dirty="0"/>
              <a:t>*</a:t>
            </a:r>
            <a:r>
              <a:rPr lang="en-GB" altLang="x-none" sz="2400" b="1" dirty="0"/>
              <a:t>Q) </a:t>
            </a:r>
          </a:p>
          <a:p>
            <a:pPr algn="just">
              <a:defRPr/>
            </a:pPr>
            <a:r>
              <a:rPr lang="en-GB" altLang="x-none" sz="2400" dirty="0"/>
              <a:t>P is the proportion of transitional differences,</a:t>
            </a:r>
          </a:p>
          <a:p>
            <a:pPr algn="just">
              <a:defRPr/>
            </a:pPr>
            <a:r>
              <a:rPr lang="en-GB" altLang="x-none" sz="2400" dirty="0"/>
              <a:t>Q is the proportion of </a:t>
            </a:r>
            <a:r>
              <a:rPr lang="en-GB" altLang="x-none" sz="2400" dirty="0" err="1"/>
              <a:t>transversional</a:t>
            </a:r>
            <a:r>
              <a:rPr lang="en-GB" altLang="x-none" sz="2400" dirty="0"/>
              <a:t> differences</a:t>
            </a:r>
          </a:p>
          <a:p>
            <a:pPr algn="just">
              <a:defRPr/>
            </a:pPr>
            <a:r>
              <a:rPr lang="en-GB" altLang="x-none" sz="2400" dirty="0"/>
              <a:t>P and Q are respectively calculated over synonymous and non synonymous differences.</a:t>
            </a:r>
          </a:p>
        </p:txBody>
      </p:sp>
      <p:sp>
        <p:nvSpPr>
          <p:cNvPr id="124930" name="Rectangle 1"/>
          <p:cNvSpPr>
            <a:spLocks noChangeArrowheads="1"/>
          </p:cNvSpPr>
          <p:nvPr/>
        </p:nvSpPr>
        <p:spPr bwMode="auto">
          <a:xfrm>
            <a:off x="0" y="-26988"/>
            <a:ext cx="9144000" cy="1122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2800" b="1" dirty="0" err="1">
                <a:solidFill>
                  <a:srgbClr val="0000FF"/>
                </a:solidFill>
                <a:latin typeface="Arial" charset="0"/>
                <a:ea typeface="Arial" charset="0"/>
                <a:cs typeface="Arial" charset="0"/>
              </a:rPr>
              <a:t>Number</a:t>
            </a:r>
            <a:r>
              <a:rPr lang="fr-FR" altLang="x-none" sz="2800" b="1" dirty="0">
                <a:solidFill>
                  <a:srgbClr val="0000FF"/>
                </a:solidFill>
                <a:latin typeface="Arial" charset="0"/>
                <a:ea typeface="Arial" charset="0"/>
                <a:cs typeface="Arial" charset="0"/>
              </a:rPr>
              <a:t> of </a:t>
            </a:r>
            <a:r>
              <a:rPr lang="fr-FR" altLang="x-none" sz="2800" b="1" dirty="0" err="1">
                <a:solidFill>
                  <a:srgbClr val="0000FF"/>
                </a:solidFill>
                <a:latin typeface="Arial" charset="0"/>
                <a:ea typeface="Arial" charset="0"/>
                <a:cs typeface="Arial" charset="0"/>
              </a:rPr>
              <a:t>synonymous</a:t>
            </a:r>
            <a:r>
              <a:rPr lang="fr-FR" altLang="x-none" sz="2800" b="1" dirty="0">
                <a:solidFill>
                  <a:srgbClr val="0000FF"/>
                </a:solidFill>
                <a:latin typeface="Arial" charset="0"/>
                <a:ea typeface="Arial" charset="0"/>
                <a:cs typeface="Arial" charset="0"/>
              </a:rPr>
              <a:t> (</a:t>
            </a:r>
            <a:r>
              <a:rPr lang="fr-FR" altLang="x-none" sz="2800" b="1" dirty="0" err="1">
                <a:solidFill>
                  <a:srgbClr val="0000FF"/>
                </a:solidFill>
                <a:latin typeface="Arial" charset="0"/>
                <a:ea typeface="Arial" charset="0"/>
                <a:cs typeface="Arial" charset="0"/>
              </a:rPr>
              <a:t>d</a:t>
            </a:r>
            <a:r>
              <a:rPr lang="fr-FR" altLang="x-none" sz="2800" b="1" baseline="-25000" dirty="0" err="1">
                <a:solidFill>
                  <a:srgbClr val="0000FF"/>
                </a:solidFill>
                <a:latin typeface="Arial" charset="0"/>
                <a:ea typeface="Arial" charset="0"/>
                <a:cs typeface="Arial" charset="0"/>
              </a:rPr>
              <a:t>s</a:t>
            </a:r>
            <a:r>
              <a:rPr lang="fr-FR" altLang="x-none" sz="2800" b="1" dirty="0">
                <a:solidFill>
                  <a:srgbClr val="0000FF"/>
                </a:solidFill>
                <a:latin typeface="Arial" charset="0"/>
                <a:ea typeface="Arial" charset="0"/>
                <a:cs typeface="Arial" charset="0"/>
              </a:rPr>
              <a:t>) and non </a:t>
            </a:r>
            <a:r>
              <a:rPr lang="fr-FR" altLang="x-none" sz="2800" b="1" dirty="0" err="1">
                <a:solidFill>
                  <a:srgbClr val="0000FF"/>
                </a:solidFill>
                <a:latin typeface="Arial" charset="0"/>
                <a:ea typeface="Arial" charset="0"/>
                <a:cs typeface="Arial" charset="0"/>
              </a:rPr>
              <a:t>synonymous</a:t>
            </a:r>
            <a:r>
              <a:rPr lang="fr-FR" altLang="x-none" sz="2800" b="1" dirty="0">
                <a:solidFill>
                  <a:srgbClr val="0000FF"/>
                </a:solidFill>
                <a:latin typeface="Arial" charset="0"/>
                <a:ea typeface="Arial" charset="0"/>
                <a:cs typeface="Arial" charset="0"/>
              </a:rPr>
              <a:t> (</a:t>
            </a:r>
            <a:r>
              <a:rPr lang="fr-FR" altLang="x-none" sz="2800" b="1" dirty="0" err="1">
                <a:solidFill>
                  <a:srgbClr val="0000FF"/>
                </a:solidFill>
                <a:latin typeface="Arial" charset="0"/>
                <a:ea typeface="Arial" charset="0"/>
                <a:cs typeface="Arial" charset="0"/>
              </a:rPr>
              <a:t>d</a:t>
            </a:r>
            <a:r>
              <a:rPr lang="fr-FR" altLang="x-none" sz="2800" b="1" baseline="-25000" dirty="0" err="1">
                <a:solidFill>
                  <a:srgbClr val="0000FF"/>
                </a:solidFill>
                <a:latin typeface="Arial" charset="0"/>
                <a:ea typeface="Arial" charset="0"/>
                <a:cs typeface="Arial" charset="0"/>
              </a:rPr>
              <a:t>n</a:t>
            </a:r>
            <a:r>
              <a:rPr lang="fr-FR" altLang="x-none" sz="2800" b="1" dirty="0">
                <a:solidFill>
                  <a:srgbClr val="0000FF"/>
                </a:solidFill>
                <a:latin typeface="Arial" charset="0"/>
                <a:ea typeface="Arial" charset="0"/>
                <a:cs typeface="Arial" charset="0"/>
              </a:rPr>
              <a:t>) substitutions per site</a:t>
            </a:r>
          </a:p>
          <a:p>
            <a:pPr algn="just">
              <a:spcBef>
                <a:spcPct val="0"/>
              </a:spcBef>
              <a:buFontTx/>
              <a:buNone/>
            </a:pPr>
            <a:endParaRPr lang="fr-FR" altLang="x-none" sz="11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1617663"/>
            <a:ext cx="415925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ext Box 3"/>
          <p:cNvSpPr txBox="1">
            <a:spLocks noChangeArrowheads="1"/>
          </p:cNvSpPr>
          <p:nvPr/>
        </p:nvSpPr>
        <p:spPr bwMode="auto">
          <a:xfrm>
            <a:off x="1295400" y="6096000"/>
            <a:ext cx="66294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300">
                <a:solidFill>
                  <a:srgbClr val="000000"/>
                </a:solidFill>
                <a:latin typeface="Times New Roman" charset="0"/>
              </a:rPr>
              <a:t>Hurles M (2004) Gene Duplication: The Genomic Trade in Spare Parts. PLoS Biol 2(7): e206.</a:t>
            </a:r>
          </a:p>
        </p:txBody>
      </p:sp>
      <p:grpSp>
        <p:nvGrpSpPr>
          <p:cNvPr id="26627" name="Group 15"/>
          <p:cNvGrpSpPr>
            <a:grpSpLocks/>
          </p:cNvGrpSpPr>
          <p:nvPr/>
        </p:nvGrpSpPr>
        <p:grpSpPr bwMode="auto">
          <a:xfrm>
            <a:off x="4876800" y="1143000"/>
            <a:ext cx="2133600" cy="1905000"/>
            <a:chOff x="3072" y="720"/>
            <a:chExt cx="1344" cy="1200"/>
          </a:xfrm>
        </p:grpSpPr>
        <p:sp>
          <p:nvSpPr>
            <p:cNvPr id="103428" name="Line 4"/>
            <p:cNvSpPr>
              <a:spLocks noChangeShapeType="1"/>
            </p:cNvSpPr>
            <p:nvPr/>
          </p:nvSpPr>
          <p:spPr bwMode="auto">
            <a:xfrm flipH="1">
              <a:off x="3264" y="720"/>
              <a:ext cx="912"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3429" name="Line 5"/>
            <p:cNvSpPr>
              <a:spLocks noChangeShapeType="1"/>
            </p:cNvSpPr>
            <p:nvPr/>
          </p:nvSpPr>
          <p:spPr bwMode="auto">
            <a:xfrm flipH="1">
              <a:off x="3264" y="1056"/>
              <a:ext cx="1104" cy="52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3431" name="Line 7"/>
            <p:cNvSpPr>
              <a:spLocks noChangeShapeType="1"/>
            </p:cNvSpPr>
            <p:nvPr/>
          </p:nvSpPr>
          <p:spPr bwMode="auto">
            <a:xfrm flipH="1">
              <a:off x="3072" y="1296"/>
              <a:ext cx="1344"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103441" name="Group 17"/>
          <p:cNvGrpSpPr>
            <a:grpSpLocks/>
          </p:cNvGrpSpPr>
          <p:nvPr/>
        </p:nvGrpSpPr>
        <p:grpSpPr bwMode="auto">
          <a:xfrm>
            <a:off x="152400" y="746125"/>
            <a:ext cx="5562600" cy="4206875"/>
            <a:chOff x="96" y="470"/>
            <a:chExt cx="3504" cy="2650"/>
          </a:xfrm>
        </p:grpSpPr>
        <p:sp>
          <p:nvSpPr>
            <p:cNvPr id="103433" name="Line 9"/>
            <p:cNvSpPr>
              <a:spLocks noChangeShapeType="1"/>
            </p:cNvSpPr>
            <p:nvPr/>
          </p:nvSpPr>
          <p:spPr bwMode="auto">
            <a:xfrm>
              <a:off x="1296" y="720"/>
              <a:ext cx="1488" cy="2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3434" name="Text Box 10"/>
            <p:cNvSpPr txBox="1">
              <a:spLocks noChangeArrowheads="1"/>
            </p:cNvSpPr>
            <p:nvPr/>
          </p:nvSpPr>
          <p:spPr bwMode="auto">
            <a:xfrm>
              <a:off x="144" y="470"/>
              <a:ext cx="1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Original version</a:t>
              </a:r>
              <a:endParaRPr lang="en-GB" altLang="x-none"/>
            </a:p>
          </p:txBody>
        </p:sp>
        <p:sp>
          <p:nvSpPr>
            <p:cNvPr id="103435" name="Line 11"/>
            <p:cNvSpPr>
              <a:spLocks noChangeShapeType="1"/>
            </p:cNvSpPr>
            <p:nvPr/>
          </p:nvSpPr>
          <p:spPr bwMode="auto">
            <a:xfrm>
              <a:off x="1056" y="2352"/>
              <a:ext cx="1152" cy="768"/>
            </a:xfrm>
            <a:prstGeom prst="line">
              <a:avLst/>
            </a:prstGeom>
            <a:noFill/>
            <a:ln w="2857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3436" name="Line 12"/>
            <p:cNvSpPr>
              <a:spLocks noChangeShapeType="1"/>
            </p:cNvSpPr>
            <p:nvPr/>
          </p:nvSpPr>
          <p:spPr bwMode="auto">
            <a:xfrm>
              <a:off x="1056" y="1536"/>
              <a:ext cx="2544" cy="1584"/>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03437" name="Text Box 13"/>
            <p:cNvSpPr txBox="1">
              <a:spLocks noChangeArrowheads="1"/>
            </p:cNvSpPr>
            <p:nvPr/>
          </p:nvSpPr>
          <p:spPr bwMode="auto">
            <a:xfrm>
              <a:off x="96" y="1632"/>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hlink"/>
                  </a:solidFill>
                </a:rPr>
                <a:t>Actual versions</a:t>
              </a:r>
              <a:endParaRPr lang="en-GB" altLang="x-none"/>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3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977" name="Object 2"/>
          <p:cNvGraphicFramePr>
            <a:graphicFrameLocks noChangeAspect="1"/>
          </p:cNvGraphicFramePr>
          <p:nvPr/>
        </p:nvGraphicFramePr>
        <p:xfrm>
          <a:off x="107950" y="0"/>
          <a:ext cx="8959850" cy="6665913"/>
        </p:xfrm>
        <a:graphic>
          <a:graphicData uri="http://schemas.openxmlformats.org/presentationml/2006/ole">
            <mc:AlternateContent xmlns:mc="http://schemas.openxmlformats.org/markup-compatibility/2006">
              <mc:Choice xmlns:v="urn:schemas-microsoft-com:vml" Requires="v">
                <p:oleObj spid="_x0000_s127004" name="Document" r:id="rId4" imgW="6083300" imgH="6654800" progId="Word.Document.8">
                  <p:embed/>
                </p:oleObj>
              </mc:Choice>
              <mc:Fallback>
                <p:oleObj name="Document" r:id="rId4" imgW="6083300" imgH="66548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0"/>
                        <a:ext cx="8959850" cy="666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78" name="Text Box 3"/>
          <p:cNvSpPr txBox="1">
            <a:spLocks noChangeArrowheads="1"/>
          </p:cNvSpPr>
          <p:nvPr/>
        </p:nvSpPr>
        <p:spPr bwMode="auto">
          <a:xfrm>
            <a:off x="4994275" y="-26988"/>
            <a:ext cx="41148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dirty="0">
                <a:solidFill>
                  <a:srgbClr val="0000FF"/>
                </a:solidFill>
                <a:latin typeface="Arial" charset="0"/>
                <a:ea typeface="Arial" charset="0"/>
                <a:cs typeface="Arial" charset="0"/>
              </a:rPr>
              <a:t>Other distance models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0" y="2667000"/>
            <a:ext cx="9144000" cy="584775"/>
          </a:xfrm>
          <a:prstGeom prst="rect">
            <a:avLst/>
          </a:prstGeom>
          <a:solidFill>
            <a:srgbClr val="FFFF00"/>
          </a:solidFill>
          <a:ln>
            <a:noFill/>
          </a:ln>
          <a:effectLst/>
          <a:extLst/>
        </p:spPr>
        <p:txBody>
          <a:bodyPr wrap="square">
            <a:spAutoFit/>
          </a:bodyPr>
          <a:lstStyle/>
          <a:p>
            <a:pPr algn="ctr">
              <a:defRPr/>
            </a:pPr>
            <a:r>
              <a:rPr lang="en-GB" altLang="x-none" sz="3200" b="1" dirty="0">
                <a:solidFill>
                  <a:srgbClr val="0000FF"/>
                </a:solidFill>
              </a:rPr>
              <a:t>Examples: yn00 and </a:t>
            </a:r>
            <a:r>
              <a:rPr lang="en-GB" altLang="x-none" sz="3200" b="1" dirty="0" err="1">
                <a:solidFill>
                  <a:srgbClr val="0000FF"/>
                </a:solidFill>
              </a:rPr>
              <a:t>codeml</a:t>
            </a:r>
            <a:r>
              <a:rPr lang="en-GB" altLang="x-none" sz="3200" b="1" dirty="0">
                <a:solidFill>
                  <a:srgbClr val="0000FF"/>
                </a:solidFill>
              </a:rPr>
              <a:t> in PAML</a:t>
            </a:r>
          </a:p>
        </p:txBody>
      </p:sp>
      <p:sp>
        <p:nvSpPr>
          <p:cNvPr id="142339" name="Text Box 3"/>
          <p:cNvSpPr txBox="1">
            <a:spLocks noChangeArrowheads="1"/>
          </p:cNvSpPr>
          <p:nvPr/>
        </p:nvSpPr>
        <p:spPr bwMode="auto">
          <a:xfrm>
            <a:off x="0" y="38100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2400" b="1" dirty="0"/>
              <a:t>• Protein sequences in </a:t>
            </a:r>
            <a:r>
              <a:rPr lang="en-GB" altLang="x-none" sz="2400" b="1"/>
              <a:t>a family and corresponding DNA sequences</a:t>
            </a:r>
            <a:endParaRPr lang="en-GB" altLang="x-non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76200" y="609600"/>
            <a:ext cx="88392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1.</a:t>
            </a:r>
            <a:r>
              <a:rPr lang="en-GB" altLang="x-none" sz="2000" b="1"/>
              <a:t> Alignment of a family protein sequences using </a:t>
            </a:r>
            <a:r>
              <a:rPr lang="en-GB" altLang="x-none" sz="2000" b="1" i="1"/>
              <a:t>clustalW</a:t>
            </a:r>
            <a:endParaRPr lang="en-GB" altLang="x-none" sz="2000" b="1"/>
          </a:p>
        </p:txBody>
      </p:sp>
      <p:sp>
        <p:nvSpPr>
          <p:cNvPr id="141315" name="Text Box 3"/>
          <p:cNvSpPr txBox="1">
            <a:spLocks noChangeArrowheads="1"/>
          </p:cNvSpPr>
          <p:nvPr/>
        </p:nvSpPr>
        <p:spPr bwMode="auto">
          <a:xfrm>
            <a:off x="76200" y="1219200"/>
            <a:ext cx="883920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2.</a:t>
            </a:r>
            <a:r>
              <a:rPr lang="en-GB" altLang="x-none" sz="2000" b="1"/>
              <a:t> Alignment of corresponding DNA sequences using as template their corresponding amino acid alignment obtained in step 1</a:t>
            </a:r>
          </a:p>
        </p:txBody>
      </p:sp>
      <p:sp>
        <p:nvSpPr>
          <p:cNvPr id="141316" name="Text Box 4"/>
          <p:cNvSpPr txBox="1">
            <a:spLocks noChangeArrowheads="1"/>
          </p:cNvSpPr>
          <p:nvPr/>
        </p:nvSpPr>
        <p:spPr bwMode="auto">
          <a:xfrm>
            <a:off x="76200" y="2209800"/>
            <a:ext cx="8839200" cy="406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3.</a:t>
            </a:r>
            <a:r>
              <a:rPr lang="en-GB" altLang="x-none" sz="2000" b="1" dirty="0"/>
              <a:t> Format the DNA alignment in </a:t>
            </a:r>
            <a:r>
              <a:rPr lang="en-GB" altLang="x-none" sz="2000" b="1" dirty="0" err="1"/>
              <a:t>codeml</a:t>
            </a:r>
            <a:r>
              <a:rPr lang="en-GB" altLang="x-none" sz="2000" b="1" dirty="0"/>
              <a:t> (yn00) format</a:t>
            </a:r>
          </a:p>
        </p:txBody>
      </p:sp>
      <p:sp>
        <p:nvSpPr>
          <p:cNvPr id="141317" name="Text Box 5"/>
          <p:cNvSpPr txBox="1">
            <a:spLocks noChangeArrowheads="1"/>
          </p:cNvSpPr>
          <p:nvPr/>
        </p:nvSpPr>
        <p:spPr bwMode="auto">
          <a:xfrm>
            <a:off x="76200" y="2870200"/>
            <a:ext cx="8915400" cy="707886"/>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4.</a:t>
            </a:r>
            <a:r>
              <a:rPr lang="en-GB" altLang="x-none" sz="2000" b="1" dirty="0"/>
              <a:t> Perform </a:t>
            </a:r>
            <a:r>
              <a:rPr lang="en-GB" altLang="x-none" sz="2000" b="1" dirty="0" err="1"/>
              <a:t>codeml</a:t>
            </a:r>
            <a:r>
              <a:rPr lang="en-GB" altLang="x-none" sz="2000" b="1" dirty="0"/>
              <a:t> (yn00) program on the obtained DNA alignment. Estimates: </a:t>
            </a:r>
            <a:r>
              <a:rPr lang="en-GB" altLang="x-none" sz="2000" b="1" dirty="0" err="1"/>
              <a:t>d</a:t>
            </a:r>
            <a:r>
              <a:rPr lang="en-GB" altLang="x-none" sz="2000" b="1" baseline="-25000" dirty="0" err="1"/>
              <a:t>N</a:t>
            </a:r>
            <a:r>
              <a:rPr lang="en-GB" altLang="x-none" sz="2000" b="1" dirty="0"/>
              <a:t>, </a:t>
            </a:r>
            <a:r>
              <a:rPr lang="en-GB" altLang="x-none" sz="2000" b="1" dirty="0" err="1"/>
              <a:t>d</a:t>
            </a:r>
            <a:r>
              <a:rPr lang="en-GB" altLang="x-none" sz="2000" b="1" baseline="-25000" dirty="0" err="1"/>
              <a:t>S</a:t>
            </a:r>
            <a:r>
              <a:rPr lang="en-GB" altLang="x-none" sz="2000" b="1" dirty="0"/>
              <a:t>, </a:t>
            </a:r>
            <a:r>
              <a:rPr lang="en-GB" altLang="x-none" sz="2000" b="1" dirty="0" err="1"/>
              <a:t>d</a:t>
            </a:r>
            <a:r>
              <a:rPr lang="en-GB" altLang="x-none" sz="2000" b="1" baseline="-25000" dirty="0" err="1"/>
              <a:t>N</a:t>
            </a:r>
            <a:r>
              <a:rPr lang="en-GB" altLang="x-none" sz="2000" b="1" dirty="0"/>
              <a:t>/</a:t>
            </a:r>
            <a:r>
              <a:rPr lang="en-GB" altLang="x-none" sz="2000" b="1" dirty="0" err="1"/>
              <a:t>d</a:t>
            </a:r>
            <a:r>
              <a:rPr lang="en-GB" altLang="x-none" sz="2000" b="1" baseline="-25000" dirty="0" err="1"/>
              <a:t>S</a:t>
            </a:r>
            <a:r>
              <a:rPr lang="en-GB" altLang="x-none" sz="2000" b="1" dirty="0"/>
              <a:t>,….</a:t>
            </a:r>
          </a:p>
        </p:txBody>
      </p:sp>
      <p:sp>
        <p:nvSpPr>
          <p:cNvPr id="141318" name="Text Box 6"/>
          <p:cNvSpPr txBox="1">
            <a:spLocks noChangeArrowheads="1"/>
          </p:cNvSpPr>
          <p:nvPr/>
        </p:nvSpPr>
        <p:spPr bwMode="auto">
          <a:xfrm>
            <a:off x="76200" y="3789040"/>
            <a:ext cx="8915400" cy="711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5.</a:t>
            </a:r>
            <a:r>
              <a:rPr lang="en-GB" altLang="x-none" sz="2000" b="1" dirty="0"/>
              <a:t> Clean the </a:t>
            </a:r>
            <a:r>
              <a:rPr lang="en-GB" altLang="x-none" sz="2000" b="1" dirty="0" err="1"/>
              <a:t>codeml</a:t>
            </a:r>
            <a:r>
              <a:rPr lang="en-GB" altLang="x-none" sz="2000" b="1" dirty="0"/>
              <a:t> (yn00) output to get estimates in a table form. Eliminate estimations with large standard errors.</a:t>
            </a:r>
          </a:p>
        </p:txBody>
      </p:sp>
      <p:sp>
        <p:nvSpPr>
          <p:cNvPr id="141319" name="Text Box 7"/>
          <p:cNvSpPr txBox="1">
            <a:spLocks noChangeArrowheads="1"/>
          </p:cNvSpPr>
          <p:nvPr/>
        </p:nvSpPr>
        <p:spPr bwMode="auto">
          <a:xfrm>
            <a:off x="76200" y="4806032"/>
            <a:ext cx="891540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6.</a:t>
            </a:r>
            <a:r>
              <a:rPr lang="en-GB" altLang="x-none" sz="2000" b="1" dirty="0"/>
              <a:t> Statistical analyses: From </a:t>
            </a:r>
            <a:r>
              <a:rPr lang="en-GB" altLang="x-none" sz="2000" b="1" dirty="0" err="1"/>
              <a:t>codeml</a:t>
            </a:r>
            <a:r>
              <a:rPr lang="en-GB" altLang="x-none" sz="2000" b="1" dirty="0"/>
              <a:t> (yn00) estimates extract gene pairs with w = </a:t>
            </a:r>
            <a:r>
              <a:rPr lang="en-GB" altLang="x-none" sz="2000" b="1" dirty="0" err="1"/>
              <a:t>d</a:t>
            </a:r>
            <a:r>
              <a:rPr lang="en-GB" altLang="x-none" sz="2000" b="1" baseline="-25000" dirty="0" err="1"/>
              <a:t>N</a:t>
            </a:r>
            <a:r>
              <a:rPr lang="en-GB" altLang="x-none" sz="2000" b="1" dirty="0"/>
              <a:t>/</a:t>
            </a:r>
            <a:r>
              <a:rPr lang="en-GB" altLang="x-none" sz="2000" b="1" dirty="0" err="1"/>
              <a:t>d</a:t>
            </a:r>
            <a:r>
              <a:rPr lang="en-GB" altLang="x-none" sz="2000" b="1" baseline="-25000" dirty="0" err="1"/>
              <a:t>S</a:t>
            </a:r>
            <a:r>
              <a:rPr lang="en-GB" altLang="x-none" sz="2000" b="1" dirty="0"/>
              <a:t> &gt; 1 and gene pairs with w&lt;= 0.3, respectively.</a:t>
            </a:r>
          </a:p>
        </p:txBody>
      </p:sp>
      <p:sp>
        <p:nvSpPr>
          <p:cNvPr id="141320" name="Text Box 8"/>
          <p:cNvSpPr txBox="1">
            <a:spLocks noChangeArrowheads="1"/>
          </p:cNvSpPr>
          <p:nvPr/>
        </p:nvSpPr>
        <p:spPr bwMode="auto">
          <a:xfrm>
            <a:off x="76200" y="5797376"/>
            <a:ext cx="8915400" cy="101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7.</a:t>
            </a:r>
            <a:r>
              <a:rPr lang="en-GB" altLang="x-none" sz="2000" b="1"/>
              <a:t> Genes with w&gt;=3 are considered as candidate genes on which positive selection may operate. Whereas genes with w&lt;=0.3 are candidates for purifying (negative) selection</a:t>
            </a:r>
          </a:p>
        </p:txBody>
      </p:sp>
      <p:sp>
        <p:nvSpPr>
          <p:cNvPr id="131080" name="Text Box 9"/>
          <p:cNvSpPr txBox="1">
            <a:spLocks noChangeArrowheads="1"/>
          </p:cNvSpPr>
          <p:nvPr/>
        </p:nvSpPr>
        <p:spPr bwMode="auto">
          <a:xfrm>
            <a:off x="0" y="0"/>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dirty="0">
                <a:solidFill>
                  <a:srgbClr val="0000FF"/>
                </a:solidFill>
                <a:latin typeface="Arial" charset="0"/>
                <a:ea typeface="Arial" charset="0"/>
                <a:cs typeface="Arial" charset="0"/>
              </a:rPr>
              <a:t>Procedure</a:t>
            </a:r>
            <a:endParaRPr lang="en-GB" altLang="x-none" sz="2400" dirty="0">
              <a:solidFill>
                <a:srgbClr val="0000FF"/>
              </a:solidFill>
              <a:latin typeface="Arial" charset="0"/>
              <a:ea typeface="Arial" charset="0"/>
              <a:cs typeface="Arial" charset="0"/>
            </a:endParaRPr>
          </a:p>
        </p:txBody>
      </p:sp>
      <p:sp>
        <p:nvSpPr>
          <p:cNvPr id="141322" name="Line 10"/>
          <p:cNvSpPr>
            <a:spLocks noChangeShapeType="1"/>
          </p:cNvSpPr>
          <p:nvPr/>
        </p:nvSpPr>
        <p:spPr bwMode="auto">
          <a:xfrm>
            <a:off x="4191000" y="990600"/>
            <a:ext cx="0" cy="2286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41323" name="Line 11"/>
          <p:cNvSpPr>
            <a:spLocks noChangeShapeType="1"/>
          </p:cNvSpPr>
          <p:nvPr/>
        </p:nvSpPr>
        <p:spPr bwMode="auto">
          <a:xfrm>
            <a:off x="4191000" y="1905000"/>
            <a:ext cx="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41324" name="Line 12"/>
          <p:cNvSpPr>
            <a:spLocks noChangeShapeType="1"/>
          </p:cNvSpPr>
          <p:nvPr/>
        </p:nvSpPr>
        <p:spPr bwMode="auto">
          <a:xfrm>
            <a:off x="4191000" y="3556248"/>
            <a:ext cx="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41325" name="Line 13"/>
          <p:cNvSpPr>
            <a:spLocks noChangeShapeType="1"/>
          </p:cNvSpPr>
          <p:nvPr/>
        </p:nvSpPr>
        <p:spPr bwMode="auto">
          <a:xfrm>
            <a:off x="4191000" y="4492352"/>
            <a:ext cx="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41326" name="Line 14"/>
          <p:cNvSpPr>
            <a:spLocks noChangeShapeType="1"/>
          </p:cNvSpPr>
          <p:nvPr/>
        </p:nvSpPr>
        <p:spPr bwMode="auto">
          <a:xfrm>
            <a:off x="4191000" y="5500464"/>
            <a:ext cx="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41327" name="Line 15"/>
          <p:cNvSpPr>
            <a:spLocks noChangeShapeType="1"/>
          </p:cNvSpPr>
          <p:nvPr/>
        </p:nvSpPr>
        <p:spPr bwMode="auto">
          <a:xfrm>
            <a:off x="4191000" y="2590800"/>
            <a:ext cx="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76200"/>
            <a:ext cx="5754688"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22" name="Object 3"/>
          <p:cNvGraphicFramePr>
            <a:graphicFrameLocks noChangeAspect="1"/>
          </p:cNvGraphicFramePr>
          <p:nvPr/>
        </p:nvGraphicFramePr>
        <p:xfrm>
          <a:off x="3208338" y="4572000"/>
          <a:ext cx="5859462" cy="2097088"/>
        </p:xfrm>
        <a:graphic>
          <a:graphicData uri="http://schemas.openxmlformats.org/presentationml/2006/ole">
            <mc:AlternateContent xmlns:mc="http://schemas.openxmlformats.org/markup-compatibility/2006">
              <mc:Choice xmlns:v="urn:schemas-microsoft-com:vml" Requires="v">
                <p:oleObj spid="_x0000_s133149" name="Document" r:id="rId5" imgW="23441270" imgH="8393651" progId="Word.Document.8">
                  <p:embed/>
                </p:oleObj>
              </mc:Choice>
              <mc:Fallback>
                <p:oleObj name="Document" r:id="rId5" imgW="23441270" imgH="8393651"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38" y="4572000"/>
                        <a:ext cx="5859462" cy="209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0774" name="Text Box 6"/>
          <p:cNvSpPr txBox="1">
            <a:spLocks noChangeArrowheads="1"/>
          </p:cNvSpPr>
          <p:nvPr/>
        </p:nvSpPr>
        <p:spPr bwMode="auto">
          <a:xfrm>
            <a:off x="76200" y="685800"/>
            <a:ext cx="3352800" cy="35194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 </a:t>
            </a:r>
            <a:r>
              <a:rPr lang="en-GB" altLang="x-none" sz="2800" b="1"/>
              <a:t>Most of the genes are under purifying selection</a:t>
            </a:r>
          </a:p>
          <a:p>
            <a:pPr>
              <a:spcBef>
                <a:spcPct val="50000"/>
              </a:spcBef>
              <a:defRPr/>
            </a:pPr>
            <a:endParaRPr lang="en-GB" altLang="x-none" sz="2800" b="1"/>
          </a:p>
          <a:p>
            <a:pPr>
              <a:spcBef>
                <a:spcPct val="50000"/>
              </a:spcBef>
              <a:defRPr/>
            </a:pPr>
            <a:r>
              <a:rPr lang="en-GB" altLang="x-none" sz="2800" b="1">
                <a:solidFill>
                  <a:srgbClr val="FF0000"/>
                </a:solidFill>
              </a:rPr>
              <a:t>• </a:t>
            </a:r>
            <a:r>
              <a:rPr lang="en-GB" altLang="x-none" sz="2800" b="1"/>
              <a:t>Only few genes might be under positive selection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4"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2362200" y="2590800"/>
            <a:ext cx="3962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 Codon volatility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143000" y="2773363"/>
            <a:ext cx="678180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3200" b="1">
                <a:solidFill>
                  <a:srgbClr val="FF0000"/>
                </a:solidFill>
                <a:latin typeface="Helvetica" charset="0"/>
              </a:rPr>
              <a:t>A new concept: codons volatility</a:t>
            </a:r>
          </a:p>
          <a:p>
            <a:pPr algn="just">
              <a:spcBef>
                <a:spcPct val="50000"/>
              </a:spcBef>
              <a:defRPr/>
            </a:pPr>
            <a:r>
              <a:rPr lang="en-GB" altLang="x-none" sz="2000" b="1">
                <a:solidFill>
                  <a:srgbClr val="FF0000"/>
                </a:solidFill>
                <a:latin typeface="Helvetica" charset="0"/>
              </a:rPr>
              <a:t>       </a:t>
            </a:r>
            <a:r>
              <a:rPr lang="en-GB" altLang="x-none" sz="2000" b="1">
                <a:latin typeface="Helvetica" charset="0"/>
              </a:rPr>
              <a:t>(Plotkin et al. 2004. nature 428. p.942-945).</a:t>
            </a:r>
            <a:endParaRPr lang="en-GB" altLang="x-none" sz="3200" b="1">
              <a:latin typeface="Helvetica" charset="0"/>
            </a:endParaRPr>
          </a:p>
        </p:txBody>
      </p:sp>
      <p:sp>
        <p:nvSpPr>
          <p:cNvPr id="75780" name="Text Box 4"/>
          <p:cNvSpPr txBox="1">
            <a:spLocks noChangeArrowheads="1"/>
          </p:cNvSpPr>
          <p:nvPr/>
        </p:nvSpPr>
        <p:spPr bwMode="auto">
          <a:xfrm>
            <a:off x="304800" y="4419600"/>
            <a:ext cx="86868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New method recently introduced, the utility of which is still under debate;</a:t>
            </a:r>
          </a:p>
          <a:p>
            <a:pPr>
              <a:spcBef>
                <a:spcPct val="50000"/>
              </a:spcBef>
              <a:defRPr/>
            </a:pPr>
            <a:r>
              <a:rPr lang="en-GB" altLang="x-none" sz="2400" b="1">
                <a:solidFill>
                  <a:srgbClr val="FF0000"/>
                </a:solidFill>
              </a:rPr>
              <a:t>•</a:t>
            </a:r>
            <a:r>
              <a:rPr lang="en-GB" altLang="x-none" sz="2400" b="1"/>
              <a:t> has interresting consequences on the study of codon variability;</a:t>
            </a:r>
            <a:endParaRPr lang="en-GB" altLang="x-non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2286000" y="152400"/>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Helvetica" charset="0"/>
              </a:rPr>
              <a:t>Detecting Selection</a:t>
            </a:r>
            <a:endParaRPr lang="en-GB" altLang="x-none"/>
          </a:p>
        </p:txBody>
      </p:sp>
      <p:sp>
        <p:nvSpPr>
          <p:cNvPr id="81923" name="Text Box 3"/>
          <p:cNvSpPr txBox="1">
            <a:spLocks noChangeArrowheads="1"/>
          </p:cNvSpPr>
          <p:nvPr/>
        </p:nvSpPr>
        <p:spPr bwMode="auto">
          <a:xfrm>
            <a:off x="152400" y="914400"/>
            <a:ext cx="8991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a:t>
            </a:r>
            <a:r>
              <a:rPr lang="en-GB" altLang="x-none" sz="2400" b="1"/>
              <a:t> If a protein coding region of a nucleotide sequence has undergone an excess number of amino-acid substitutions, then the region will on average contain an overabundance of “volatile” codons, compared with the genome as a whole.</a:t>
            </a:r>
          </a:p>
        </p:txBody>
      </p:sp>
      <p:sp>
        <p:nvSpPr>
          <p:cNvPr id="81924" name="Text Box 4"/>
          <p:cNvSpPr txBox="1">
            <a:spLocks noChangeArrowheads="1"/>
          </p:cNvSpPr>
          <p:nvPr/>
        </p:nvSpPr>
        <p:spPr bwMode="auto">
          <a:xfrm>
            <a:off x="6400800" y="6553200"/>
            <a:ext cx="2590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t>Plotkin et al. </a:t>
            </a:r>
            <a:r>
              <a:rPr lang="en-GB" altLang="x-none" i="1"/>
              <a:t>Nature</a:t>
            </a:r>
            <a:r>
              <a:rPr lang="en-GB" altLang="x-none"/>
              <a:t> 428; 942-945</a:t>
            </a:r>
          </a:p>
        </p:txBody>
      </p:sp>
      <p:sp>
        <p:nvSpPr>
          <p:cNvPr id="81925" name="Text Box 5"/>
          <p:cNvSpPr txBox="1">
            <a:spLocks noChangeArrowheads="1"/>
          </p:cNvSpPr>
          <p:nvPr/>
        </p:nvSpPr>
        <p:spPr bwMode="auto">
          <a:xfrm>
            <a:off x="152400" y="2590800"/>
            <a:ext cx="8991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Using the concept of codon volatility, we can scan an entire genome to find genes that show </a:t>
            </a:r>
            <a:r>
              <a:rPr lang="en-GB" altLang="x-none" sz="2400" b="1">
                <a:solidFill>
                  <a:srgbClr val="FF0000"/>
                </a:solidFill>
              </a:rPr>
              <a:t>significantly more, or less, pressure</a:t>
            </a:r>
            <a:r>
              <a:rPr lang="en-GB" altLang="x-none" sz="2400" b="1"/>
              <a:t> </a:t>
            </a:r>
            <a:r>
              <a:rPr lang="en-GB" altLang="x-none" sz="2400" b="1">
                <a:solidFill>
                  <a:srgbClr val="FF0000"/>
                </a:solidFill>
              </a:rPr>
              <a:t>for amino-acid substitutions than the genome as a whole</a:t>
            </a:r>
            <a:r>
              <a:rPr lang="en-GB" altLang="x-none" sz="2400" b="1"/>
              <a:t>.</a:t>
            </a:r>
            <a:endParaRPr lang="en-GB" altLang="x-none" sz="2400"/>
          </a:p>
        </p:txBody>
      </p:sp>
      <p:sp>
        <p:nvSpPr>
          <p:cNvPr id="81926" name="Text Box 6"/>
          <p:cNvSpPr txBox="1">
            <a:spLocks noChangeArrowheads="1"/>
          </p:cNvSpPr>
          <p:nvPr/>
        </p:nvSpPr>
        <p:spPr bwMode="auto">
          <a:xfrm>
            <a:off x="152400" y="3886200"/>
            <a:ext cx="89154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If a gene contains many residues </a:t>
            </a:r>
            <a:r>
              <a:rPr lang="en-GB" altLang="x-none" sz="2400" b="1">
                <a:solidFill>
                  <a:srgbClr val="FF0000"/>
                </a:solidFill>
              </a:rPr>
              <a:t>under pressure</a:t>
            </a:r>
            <a:r>
              <a:rPr lang="en-GB" altLang="x-none" sz="2400" b="1"/>
              <a:t> for aa replacements, then the resulting codons in that gene will on average exhibit </a:t>
            </a:r>
            <a:r>
              <a:rPr lang="en-GB" altLang="x-none" sz="2400" b="1">
                <a:solidFill>
                  <a:srgbClr val="FF0000"/>
                </a:solidFill>
              </a:rPr>
              <a:t>elevated volatility</a:t>
            </a:r>
            <a:r>
              <a:rPr lang="en-GB" altLang="x-none" sz="2400" b="1"/>
              <a:t>.</a:t>
            </a:r>
          </a:p>
          <a:p>
            <a:pPr>
              <a:spcBef>
                <a:spcPct val="50000"/>
              </a:spcBef>
              <a:defRPr/>
            </a:pPr>
            <a:r>
              <a:rPr lang="en-GB" altLang="x-none" sz="2400" b="1">
                <a:solidFill>
                  <a:srgbClr val="FF0000"/>
                </a:solidFill>
              </a:rPr>
              <a:t>•</a:t>
            </a:r>
            <a:r>
              <a:rPr lang="en-GB" altLang="x-none" sz="2400" b="1"/>
              <a:t> If a gene is under </a:t>
            </a:r>
            <a:r>
              <a:rPr lang="en-GB" altLang="x-none" sz="2400" b="1">
                <a:solidFill>
                  <a:srgbClr val="FF0000"/>
                </a:solidFill>
              </a:rPr>
              <a:t>purifying selection</a:t>
            </a:r>
            <a:r>
              <a:rPr lang="en-GB" altLang="x-none" sz="2400" b="1"/>
              <a:t> not to change its aa, then the resulting sequence will on average exhibit </a:t>
            </a:r>
            <a:r>
              <a:rPr lang="en-GB" altLang="x-none" sz="2400" b="1">
                <a:solidFill>
                  <a:srgbClr val="FF0000"/>
                </a:solidFill>
              </a:rPr>
              <a:t>lower volatility</a:t>
            </a:r>
            <a:r>
              <a:rPr lang="en-GB" altLang="x-none" sz="2400" b="1"/>
              <a:t>.</a:t>
            </a:r>
            <a:r>
              <a:rPr lang="en-GB" altLang="x-none"/>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1313" name="Group 2"/>
          <p:cNvGrpSpPr>
            <a:grpSpLocks/>
          </p:cNvGrpSpPr>
          <p:nvPr/>
        </p:nvGrpSpPr>
        <p:grpSpPr bwMode="auto">
          <a:xfrm>
            <a:off x="76200" y="76200"/>
            <a:ext cx="8763000" cy="6569075"/>
            <a:chOff x="48" y="48"/>
            <a:chExt cx="5520" cy="4138"/>
          </a:xfrm>
        </p:grpSpPr>
        <p:grpSp>
          <p:nvGrpSpPr>
            <p:cNvPr id="141315" name="Group 3"/>
            <p:cNvGrpSpPr>
              <a:grpSpLocks/>
            </p:cNvGrpSpPr>
            <p:nvPr/>
          </p:nvGrpSpPr>
          <p:grpSpPr bwMode="auto">
            <a:xfrm>
              <a:off x="48" y="48"/>
              <a:ext cx="5520" cy="4138"/>
              <a:chOff x="48" y="48"/>
              <a:chExt cx="5520" cy="4138"/>
            </a:xfrm>
          </p:grpSpPr>
          <p:sp>
            <p:nvSpPr>
              <p:cNvPr id="121860" name="Text Box 4"/>
              <p:cNvSpPr txBox="1">
                <a:spLocks noChangeArrowheads="1"/>
              </p:cNvSpPr>
              <p:nvPr/>
            </p:nvSpPr>
            <p:spPr bwMode="auto">
              <a:xfrm>
                <a:off x="1968" y="48"/>
                <a:ext cx="24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Helvetica" charset="0"/>
                  </a:rPr>
                  <a:t>Codons volatility</a:t>
                </a:r>
                <a:endParaRPr lang="en-GB" altLang="x-none" sz="2800" b="1">
                  <a:solidFill>
                    <a:srgbClr val="FF0000"/>
                  </a:solidFill>
                  <a:latin typeface="Helvetica" charset="0"/>
                </a:endParaRPr>
              </a:p>
            </p:txBody>
          </p:sp>
          <p:pic>
            <p:nvPicPr>
              <p:cNvPr id="1218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480"/>
                <a:ext cx="4800" cy="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1862" name="Text Box 6"/>
              <p:cNvSpPr txBox="1">
                <a:spLocks noChangeArrowheads="1"/>
              </p:cNvSpPr>
              <p:nvPr/>
            </p:nvSpPr>
            <p:spPr bwMode="auto">
              <a:xfrm>
                <a:off x="48" y="2688"/>
                <a:ext cx="5520" cy="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 The codon CGA encoding arginine (R), has 8 potential ancestor codons (i.e. non stop codon) that differ from CGA by one substitution.</a:t>
                </a:r>
              </a:p>
              <a:p>
                <a:pPr>
                  <a:spcBef>
                    <a:spcPct val="50000"/>
                  </a:spcBef>
                  <a:defRPr/>
                </a:pPr>
                <a:r>
                  <a:rPr lang="en-GB" altLang="x-none" sz="2000" b="1">
                    <a:solidFill>
                      <a:srgbClr val="0000FF"/>
                    </a:solidFill>
                  </a:rPr>
                  <a:t>• Volatility of a codon is defined as the proportion of nonsynonymous codons over the total neighbour sense codons obtained by a single substitution.</a:t>
                </a:r>
                <a:endParaRPr lang="en-GB" altLang="x-none" sz="2000" b="1">
                  <a:solidFill>
                    <a:srgbClr val="FF0000"/>
                  </a:solidFill>
                </a:endParaRPr>
              </a:p>
              <a:p>
                <a:pPr>
                  <a:spcBef>
                    <a:spcPct val="50000"/>
                  </a:spcBef>
                  <a:defRPr/>
                </a:pPr>
                <a:r>
                  <a:rPr lang="en-GB" altLang="x-none" sz="2000" b="1">
                    <a:solidFill>
                      <a:srgbClr val="FF0000"/>
                    </a:solidFill>
                  </a:rPr>
                  <a:t>•</a:t>
                </a:r>
                <a:r>
                  <a:rPr lang="en-GB" altLang="x-none" sz="2000" b="1"/>
                  <a:t> The volatility of CGA = </a:t>
                </a:r>
                <a:r>
                  <a:rPr lang="en-GB" altLang="x-none" sz="2000" b="1">
                    <a:solidFill>
                      <a:srgbClr val="FF0000"/>
                    </a:solidFill>
                  </a:rPr>
                  <a:t>4</a:t>
                </a:r>
                <a:r>
                  <a:rPr lang="en-GB" altLang="x-none" sz="2000" b="1"/>
                  <a:t>/8.</a:t>
                </a:r>
              </a:p>
              <a:p>
                <a:pPr>
                  <a:spcBef>
                    <a:spcPct val="50000"/>
                  </a:spcBef>
                  <a:defRPr/>
                </a:pPr>
                <a:r>
                  <a:rPr lang="en-GB" altLang="x-none" sz="2000" b="1">
                    <a:solidFill>
                      <a:srgbClr val="FF0000"/>
                    </a:solidFill>
                  </a:rPr>
                  <a:t>•</a:t>
                </a:r>
                <a:r>
                  <a:rPr lang="en-GB" altLang="x-none" sz="2000" b="1"/>
                  <a:t> The volatility of AGA also encodes an arginine = </a:t>
                </a:r>
                <a:r>
                  <a:rPr lang="en-GB" altLang="x-none" sz="2000" b="1">
                    <a:solidFill>
                      <a:srgbClr val="800080"/>
                    </a:solidFill>
                  </a:rPr>
                  <a:t>6</a:t>
                </a:r>
                <a:r>
                  <a:rPr lang="en-GB" altLang="x-none" sz="2000" b="1"/>
                  <a:t>/8.</a:t>
                </a:r>
              </a:p>
            </p:txBody>
          </p:sp>
          <p:sp>
            <p:nvSpPr>
              <p:cNvPr id="121863" name="Text Box 7"/>
              <p:cNvSpPr txBox="1">
                <a:spLocks noChangeArrowheads="1"/>
              </p:cNvSpPr>
              <p:nvPr/>
            </p:nvSpPr>
            <p:spPr bwMode="auto">
              <a:xfrm>
                <a:off x="864" y="110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1</a:t>
                </a:r>
                <a:endParaRPr lang="en-GB" altLang="x-none" sz="2400">
                  <a:solidFill>
                    <a:srgbClr val="0000FF"/>
                  </a:solidFill>
                </a:endParaRPr>
              </a:p>
            </p:txBody>
          </p:sp>
          <p:sp>
            <p:nvSpPr>
              <p:cNvPr id="121864" name="Text Box 8"/>
              <p:cNvSpPr txBox="1">
                <a:spLocks noChangeArrowheads="1"/>
              </p:cNvSpPr>
              <p:nvPr/>
            </p:nvSpPr>
            <p:spPr bwMode="auto">
              <a:xfrm>
                <a:off x="1296" y="86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2</a:t>
                </a:r>
                <a:endParaRPr lang="en-GB" altLang="x-none" sz="2400">
                  <a:solidFill>
                    <a:srgbClr val="0000FF"/>
                  </a:solidFill>
                </a:endParaRPr>
              </a:p>
            </p:txBody>
          </p:sp>
          <p:sp>
            <p:nvSpPr>
              <p:cNvPr id="121865" name="Text Box 9"/>
              <p:cNvSpPr txBox="1">
                <a:spLocks noChangeArrowheads="1"/>
              </p:cNvSpPr>
              <p:nvPr/>
            </p:nvSpPr>
            <p:spPr bwMode="auto">
              <a:xfrm>
                <a:off x="1680" y="81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3</a:t>
                </a:r>
                <a:endParaRPr lang="en-GB" altLang="x-none" sz="2400">
                  <a:solidFill>
                    <a:srgbClr val="0000FF"/>
                  </a:solidFill>
                </a:endParaRPr>
              </a:p>
            </p:txBody>
          </p:sp>
          <p:sp>
            <p:nvSpPr>
              <p:cNvPr id="121866" name="Text Box 10"/>
              <p:cNvSpPr txBox="1">
                <a:spLocks noChangeArrowheads="1"/>
              </p:cNvSpPr>
              <p:nvPr/>
            </p:nvSpPr>
            <p:spPr bwMode="auto">
              <a:xfrm>
                <a:off x="2208" y="134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4</a:t>
                </a:r>
                <a:endParaRPr lang="en-GB" altLang="x-none" sz="2400">
                  <a:solidFill>
                    <a:srgbClr val="0000FF"/>
                  </a:solidFill>
                </a:endParaRPr>
              </a:p>
            </p:txBody>
          </p:sp>
          <p:sp>
            <p:nvSpPr>
              <p:cNvPr id="121867" name="Text Box 11"/>
              <p:cNvSpPr txBox="1">
                <a:spLocks noChangeArrowheads="1"/>
              </p:cNvSpPr>
              <p:nvPr/>
            </p:nvSpPr>
            <p:spPr bwMode="auto">
              <a:xfrm>
                <a:off x="2112" y="177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5</a:t>
                </a:r>
                <a:endParaRPr lang="en-GB" altLang="x-none" sz="2400">
                  <a:solidFill>
                    <a:srgbClr val="0000FF"/>
                  </a:solidFill>
                </a:endParaRPr>
              </a:p>
            </p:txBody>
          </p:sp>
          <p:sp>
            <p:nvSpPr>
              <p:cNvPr id="121868" name="Text Box 12"/>
              <p:cNvSpPr txBox="1">
                <a:spLocks noChangeArrowheads="1"/>
              </p:cNvSpPr>
              <p:nvPr/>
            </p:nvSpPr>
            <p:spPr bwMode="auto">
              <a:xfrm>
                <a:off x="1680" y="201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6</a:t>
                </a:r>
                <a:endParaRPr lang="en-GB" altLang="x-none" sz="2400">
                  <a:solidFill>
                    <a:srgbClr val="0000FF"/>
                  </a:solidFill>
                </a:endParaRPr>
              </a:p>
            </p:txBody>
          </p:sp>
          <p:sp>
            <p:nvSpPr>
              <p:cNvPr id="121869" name="Text Box 13"/>
              <p:cNvSpPr txBox="1">
                <a:spLocks noChangeArrowheads="1"/>
              </p:cNvSpPr>
              <p:nvPr/>
            </p:nvSpPr>
            <p:spPr bwMode="auto">
              <a:xfrm>
                <a:off x="1104" y="192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7</a:t>
                </a:r>
                <a:endParaRPr lang="en-GB" altLang="x-none" sz="2400">
                  <a:solidFill>
                    <a:srgbClr val="0000FF"/>
                  </a:solidFill>
                </a:endParaRPr>
              </a:p>
            </p:txBody>
          </p:sp>
          <p:sp>
            <p:nvSpPr>
              <p:cNvPr id="121870" name="Text Box 14"/>
              <p:cNvSpPr txBox="1">
                <a:spLocks noChangeArrowheads="1"/>
              </p:cNvSpPr>
              <p:nvPr/>
            </p:nvSpPr>
            <p:spPr bwMode="auto">
              <a:xfrm>
                <a:off x="864" y="153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8</a:t>
                </a:r>
                <a:endParaRPr lang="en-GB" altLang="x-none" sz="2400">
                  <a:solidFill>
                    <a:srgbClr val="0000FF"/>
                  </a:solidFill>
                </a:endParaRPr>
              </a:p>
            </p:txBody>
          </p:sp>
        </p:grpSp>
        <p:sp>
          <p:nvSpPr>
            <p:cNvPr id="121871" name="Text Box 15"/>
            <p:cNvSpPr txBox="1">
              <a:spLocks noChangeArrowheads="1"/>
            </p:cNvSpPr>
            <p:nvPr/>
          </p:nvSpPr>
          <p:spPr bwMode="auto">
            <a:xfrm>
              <a:off x="2976" y="13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FF00"/>
                  </a:solidFill>
                </a:rPr>
                <a:t>1</a:t>
              </a:r>
              <a:endParaRPr lang="en-GB" altLang="x-none" sz="2400" b="1">
                <a:solidFill>
                  <a:srgbClr val="FF00FF"/>
                </a:solidFill>
              </a:endParaRPr>
            </a:p>
          </p:txBody>
        </p:sp>
        <p:sp>
          <p:nvSpPr>
            <p:cNvPr id="121872" name="Text Box 16"/>
            <p:cNvSpPr txBox="1">
              <a:spLocks noChangeArrowheads="1"/>
            </p:cNvSpPr>
            <p:nvPr/>
          </p:nvSpPr>
          <p:spPr bwMode="auto">
            <a:xfrm>
              <a:off x="3552" y="7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FF00"/>
                  </a:solidFill>
                </a:rPr>
                <a:t>2</a:t>
              </a:r>
              <a:endParaRPr lang="en-GB" altLang="x-none" sz="2400" b="1">
                <a:solidFill>
                  <a:srgbClr val="FF00FF"/>
                </a:solidFill>
              </a:endParaRPr>
            </a:p>
          </p:txBody>
        </p:sp>
        <p:sp>
          <p:nvSpPr>
            <p:cNvPr id="121873" name="Text Box 17"/>
            <p:cNvSpPr txBox="1">
              <a:spLocks noChangeArrowheads="1"/>
            </p:cNvSpPr>
            <p:nvPr/>
          </p:nvSpPr>
          <p:spPr bwMode="auto">
            <a:xfrm>
              <a:off x="4032" y="8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3</a:t>
              </a:r>
              <a:endParaRPr lang="en-GB" altLang="x-none" sz="2400" b="1">
                <a:solidFill>
                  <a:srgbClr val="FF00FF"/>
                </a:solidFill>
              </a:endParaRPr>
            </a:p>
          </p:txBody>
        </p:sp>
        <p:sp>
          <p:nvSpPr>
            <p:cNvPr id="121874" name="Text Box 18"/>
            <p:cNvSpPr txBox="1">
              <a:spLocks noChangeArrowheads="1"/>
            </p:cNvSpPr>
            <p:nvPr/>
          </p:nvSpPr>
          <p:spPr bwMode="auto">
            <a:xfrm>
              <a:off x="4320" y="12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4</a:t>
              </a:r>
              <a:endParaRPr lang="en-GB" altLang="x-none" sz="2400" b="1">
                <a:solidFill>
                  <a:srgbClr val="FF00FF"/>
                </a:solidFill>
              </a:endParaRPr>
            </a:p>
          </p:txBody>
        </p:sp>
        <p:sp>
          <p:nvSpPr>
            <p:cNvPr id="121875" name="Text Box 19"/>
            <p:cNvSpPr txBox="1">
              <a:spLocks noChangeArrowheads="1"/>
            </p:cNvSpPr>
            <p:nvPr/>
          </p:nvSpPr>
          <p:spPr bwMode="auto">
            <a:xfrm>
              <a:off x="4224" y="17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5</a:t>
              </a:r>
              <a:endParaRPr lang="en-GB" altLang="x-none" sz="2400" b="1">
                <a:solidFill>
                  <a:srgbClr val="FF00FF"/>
                </a:solidFill>
              </a:endParaRPr>
            </a:p>
          </p:txBody>
        </p:sp>
        <p:sp>
          <p:nvSpPr>
            <p:cNvPr id="121876" name="Text Box 20"/>
            <p:cNvSpPr txBox="1">
              <a:spLocks noChangeArrowheads="1"/>
            </p:cNvSpPr>
            <p:nvPr/>
          </p:nvSpPr>
          <p:spPr bwMode="auto">
            <a:xfrm>
              <a:off x="3792" y="201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6</a:t>
              </a:r>
              <a:endParaRPr lang="en-GB" altLang="x-none" sz="2400" b="1">
                <a:solidFill>
                  <a:srgbClr val="FF00FF"/>
                </a:solidFill>
              </a:endParaRPr>
            </a:p>
          </p:txBody>
        </p:sp>
        <p:sp>
          <p:nvSpPr>
            <p:cNvPr id="121877" name="Text Box 21"/>
            <p:cNvSpPr txBox="1">
              <a:spLocks noChangeArrowheads="1"/>
            </p:cNvSpPr>
            <p:nvPr/>
          </p:nvSpPr>
          <p:spPr bwMode="auto">
            <a:xfrm>
              <a:off x="3360" y="20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7</a:t>
              </a:r>
              <a:endParaRPr lang="en-GB" altLang="x-none" sz="2400" b="1">
                <a:solidFill>
                  <a:srgbClr val="FF00FF"/>
                </a:solidFill>
              </a:endParaRPr>
            </a:p>
          </p:txBody>
        </p:sp>
        <p:sp>
          <p:nvSpPr>
            <p:cNvPr id="121878" name="Text Box 22"/>
            <p:cNvSpPr txBox="1">
              <a:spLocks noChangeArrowheads="1"/>
            </p:cNvSpPr>
            <p:nvPr/>
          </p:nvSpPr>
          <p:spPr bwMode="auto">
            <a:xfrm>
              <a:off x="3024" y="17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8</a:t>
              </a:r>
              <a:endParaRPr lang="en-GB" altLang="x-none" sz="2400" b="1">
                <a:solidFill>
                  <a:srgbClr val="FF00FF"/>
                </a:solidFill>
              </a:endParaRPr>
            </a:p>
          </p:txBody>
        </p:sp>
      </p:grpSp>
      <p:sp>
        <p:nvSpPr>
          <p:cNvPr id="121879" name="Text Box 23"/>
          <p:cNvSpPr txBox="1">
            <a:spLocks noChangeArrowheads="1"/>
          </p:cNvSpPr>
          <p:nvPr/>
        </p:nvSpPr>
        <p:spPr bwMode="auto">
          <a:xfrm>
            <a:off x="7239000" y="6156325"/>
            <a:ext cx="1752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latin typeface="Helvetica" charset="0"/>
              </a:rPr>
              <a:t>Plotkin et al. 2004. </a:t>
            </a:r>
          </a:p>
          <a:p>
            <a:pPr>
              <a:spcBef>
                <a:spcPct val="50000"/>
              </a:spcBef>
              <a:defRPr/>
            </a:pPr>
            <a:r>
              <a:rPr lang="en-GB" altLang="x-none" b="1" i="1">
                <a:latin typeface="Helvetica" charset="0"/>
              </a:rPr>
              <a:t>Nature</a:t>
            </a:r>
            <a:r>
              <a:rPr lang="en-GB" altLang="x-none" b="1">
                <a:latin typeface="Helvetica" charset="0"/>
              </a:rPr>
              <a:t> 428. p.942-945</a:t>
            </a:r>
            <a:endParaRPr lang="en-GB" altLang="x-none" sz="2800" b="1">
              <a:latin typeface="Helvetica"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438400" y="15240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Helvetica" charset="0"/>
              </a:rPr>
              <a:t>Codons volatility</a:t>
            </a:r>
          </a:p>
        </p:txBody>
      </p:sp>
      <p:sp>
        <p:nvSpPr>
          <p:cNvPr id="76803" name="Text Box 3"/>
          <p:cNvSpPr txBox="1">
            <a:spLocks noChangeArrowheads="1"/>
          </p:cNvSpPr>
          <p:nvPr/>
        </p:nvSpPr>
        <p:spPr bwMode="auto">
          <a:xfrm>
            <a:off x="0" y="1219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a:t>
            </a:r>
            <a:r>
              <a:rPr lang="en-GB" altLang="x-none" sz="2400" b="1"/>
              <a:t> 22 codons have at least one synonymous with a different volatility;</a:t>
            </a:r>
          </a:p>
        </p:txBody>
      </p:sp>
      <p:sp>
        <p:nvSpPr>
          <p:cNvPr id="76804" name="Text Box 4"/>
          <p:cNvSpPr txBox="1">
            <a:spLocks noChangeArrowheads="1"/>
          </p:cNvSpPr>
          <p:nvPr/>
        </p:nvSpPr>
        <p:spPr bwMode="auto">
          <a:xfrm>
            <a:off x="228600" y="1981200"/>
            <a:ext cx="8610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Volatility of a codon c:</a:t>
            </a:r>
          </a:p>
          <a:p>
            <a:pPr>
              <a:spcBef>
                <a:spcPct val="50000"/>
              </a:spcBef>
              <a:defRPr/>
            </a:pPr>
            <a:r>
              <a:rPr lang="en-GB" altLang="x-none" sz="2400" b="1">
                <a:solidFill>
                  <a:srgbClr val="FF0000"/>
                </a:solidFill>
              </a:rPr>
              <a:t>v(c) = 1/n ∑{D[aacid(c) - aacid(c</a:t>
            </a:r>
            <a:r>
              <a:rPr lang="en-GB" altLang="x-none" sz="2400" b="1" baseline="-25000">
                <a:solidFill>
                  <a:srgbClr val="FF0000"/>
                </a:solidFill>
              </a:rPr>
              <a:t>i</a:t>
            </a:r>
            <a:r>
              <a:rPr lang="en-GB" altLang="x-none" sz="2400" b="1">
                <a:solidFill>
                  <a:srgbClr val="FF0000"/>
                </a:solidFill>
              </a:rPr>
              <a:t>)];i=1,n};</a:t>
            </a:r>
            <a:endParaRPr lang="en-GB" altLang="x-none" sz="2400" b="1"/>
          </a:p>
          <a:p>
            <a:pPr>
              <a:spcBef>
                <a:spcPct val="50000"/>
              </a:spcBef>
              <a:defRPr/>
            </a:pPr>
            <a:r>
              <a:rPr lang="en-GB" altLang="x-none" sz="2400" b="1"/>
              <a:t> n is the number of neighbors (other than non-stop codons) that can mutate by a single substitution.</a:t>
            </a:r>
          </a:p>
          <a:p>
            <a:pPr>
              <a:spcBef>
                <a:spcPct val="50000"/>
              </a:spcBef>
              <a:defRPr/>
            </a:pPr>
            <a:r>
              <a:rPr lang="en-GB" altLang="x-none" sz="2400" b="1"/>
              <a:t>D is the Hamming distance = 0 if the 2 aa are identical;</a:t>
            </a:r>
          </a:p>
          <a:p>
            <a:pPr>
              <a:spcBef>
                <a:spcPct val="50000"/>
              </a:spcBef>
              <a:defRPr/>
            </a:pPr>
            <a:r>
              <a:rPr lang="en-GB" altLang="x-none" sz="2400" b="1"/>
              <a:t>                                               =1 otherwise.</a:t>
            </a:r>
          </a:p>
          <a:p>
            <a:pPr>
              <a:spcBef>
                <a:spcPct val="50000"/>
              </a:spcBef>
              <a:defRPr/>
            </a:pPr>
            <a:r>
              <a:rPr lang="en-GB" altLang="x-none" sz="2400" b="1">
                <a:solidFill>
                  <a:srgbClr val="FF0000"/>
                </a:solidFill>
              </a:rPr>
              <a:t>•</a:t>
            </a:r>
            <a:r>
              <a:rPr lang="en-GB" altLang="x-none" sz="2400" b="1"/>
              <a:t> Volatility of a gene G:</a:t>
            </a:r>
          </a:p>
          <a:p>
            <a:pPr>
              <a:spcBef>
                <a:spcPct val="50000"/>
              </a:spcBef>
              <a:defRPr/>
            </a:pPr>
            <a:r>
              <a:rPr lang="en-GB" altLang="x-none" sz="2400" b="1">
                <a:solidFill>
                  <a:srgbClr val="FF0000"/>
                </a:solidFill>
              </a:rPr>
              <a:t>v(G) = ∑{v(c</a:t>
            </a:r>
            <a:r>
              <a:rPr lang="en-GB" altLang="x-none" sz="2400" b="1" baseline="-25000">
                <a:solidFill>
                  <a:srgbClr val="FF0000"/>
                </a:solidFill>
              </a:rPr>
              <a:t>k</a:t>
            </a:r>
            <a:r>
              <a:rPr lang="en-GB" altLang="x-none" sz="2400" b="1">
                <a:solidFill>
                  <a:srgbClr val="FF0000"/>
                </a:solidFill>
              </a:rPr>
              <a:t>);k=1,l};</a:t>
            </a:r>
            <a:r>
              <a:rPr lang="en-GB" altLang="x-none" sz="2400" b="1"/>
              <a:t> l is the number of codons in the gene 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2743200" y="228600"/>
            <a:ext cx="34591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3200" b="1">
                <a:solidFill>
                  <a:srgbClr val="FF0000"/>
                </a:solidFill>
                <a:latin typeface="Helvetica" charset="0"/>
              </a:rPr>
              <a:t>Codons volatility</a:t>
            </a:r>
          </a:p>
        </p:txBody>
      </p:sp>
      <p:sp>
        <p:nvSpPr>
          <p:cNvPr id="82947" name="Rectangle 3"/>
          <p:cNvSpPr>
            <a:spLocks noChangeArrowheads="1"/>
          </p:cNvSpPr>
          <p:nvPr/>
        </p:nvSpPr>
        <p:spPr bwMode="auto">
          <a:xfrm>
            <a:off x="152400" y="1166813"/>
            <a:ext cx="8807450" cy="538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just">
              <a:spcBef>
                <a:spcPct val="50000"/>
              </a:spcBef>
              <a:defRPr/>
            </a:pPr>
            <a:r>
              <a:rPr lang="en-GB" altLang="x-none" sz="2400" b="1">
                <a:solidFill>
                  <a:srgbClr val="FF0000"/>
                </a:solidFill>
              </a:rPr>
              <a:t>•</a:t>
            </a:r>
            <a:r>
              <a:rPr lang="en-GB" altLang="x-none" sz="2400" b="1"/>
              <a:t> Volatility is used to quantify the probability that the most recent </a:t>
            </a:r>
          </a:p>
          <a:p>
            <a:pPr algn="just">
              <a:spcBef>
                <a:spcPct val="50000"/>
              </a:spcBef>
              <a:defRPr/>
            </a:pPr>
            <a:r>
              <a:rPr lang="en-GB" altLang="x-none" sz="2400" b="1"/>
              <a:t>substitution of a site caused an amino-acid change.</a:t>
            </a:r>
          </a:p>
          <a:p>
            <a:pPr algn="just">
              <a:spcBef>
                <a:spcPct val="50000"/>
              </a:spcBef>
              <a:defRPr/>
            </a:pPr>
            <a:r>
              <a:rPr lang="en-GB" altLang="x-none" sz="2400" b="1">
                <a:solidFill>
                  <a:srgbClr val="FF0000"/>
                </a:solidFill>
              </a:rPr>
              <a:t>•</a:t>
            </a:r>
            <a:r>
              <a:rPr lang="en-GB" altLang="x-none" sz="2400" b="1"/>
              <a:t> Each gene’s observed volatility is compared with a bootstrap </a:t>
            </a:r>
          </a:p>
          <a:p>
            <a:pPr algn="just">
              <a:spcBef>
                <a:spcPct val="50000"/>
              </a:spcBef>
              <a:defRPr/>
            </a:pPr>
            <a:r>
              <a:rPr lang="en-GB" altLang="x-none" sz="2400" b="1"/>
              <a:t>distribution of alternative synonymous sequences, drawn </a:t>
            </a:r>
          </a:p>
          <a:p>
            <a:pPr algn="just">
              <a:spcBef>
                <a:spcPct val="50000"/>
              </a:spcBef>
              <a:defRPr/>
            </a:pPr>
            <a:r>
              <a:rPr lang="en-GB" altLang="x-none" sz="2400" b="1"/>
              <a:t>according to the background codon usage in the genome, </a:t>
            </a:r>
          </a:p>
          <a:p>
            <a:pPr algn="just">
              <a:spcBef>
                <a:spcPct val="50000"/>
              </a:spcBef>
              <a:defRPr/>
            </a:pPr>
            <a:r>
              <a:rPr lang="en-GB" altLang="x-none" sz="2400" b="1"/>
              <a:t>and its significance statistically assessed.</a:t>
            </a:r>
          </a:p>
          <a:p>
            <a:pPr algn="just">
              <a:spcBef>
                <a:spcPct val="50000"/>
              </a:spcBef>
              <a:defRPr/>
            </a:pPr>
            <a:r>
              <a:rPr lang="en-GB" altLang="x-none" sz="2400" b="1">
                <a:solidFill>
                  <a:srgbClr val="FF0000"/>
                </a:solidFill>
              </a:rPr>
              <a:t>•</a:t>
            </a:r>
            <a:r>
              <a:rPr lang="en-GB" altLang="x-none" sz="2400" b="1"/>
              <a:t> Randomization procedure controls for the gene’s length and </a:t>
            </a:r>
          </a:p>
          <a:p>
            <a:pPr algn="just">
              <a:spcBef>
                <a:spcPct val="50000"/>
              </a:spcBef>
              <a:defRPr/>
            </a:pPr>
            <a:r>
              <a:rPr lang="en-GB" altLang="x-none" sz="2400" b="1"/>
              <a:t>amino-acid composition.</a:t>
            </a:r>
          </a:p>
          <a:p>
            <a:pPr algn="just">
              <a:spcBef>
                <a:spcPct val="50000"/>
              </a:spcBef>
              <a:defRPr/>
            </a:pPr>
            <a:r>
              <a:rPr lang="en-GB" altLang="x-none" sz="2400" b="1">
                <a:solidFill>
                  <a:srgbClr val="FF0000"/>
                </a:solidFill>
              </a:rPr>
              <a:t>•</a:t>
            </a:r>
            <a:r>
              <a:rPr lang="en-GB" altLang="x-none" sz="2400" b="1"/>
              <a:t> The volatility of a gene G is defined as the sum of the volatility </a:t>
            </a:r>
          </a:p>
          <a:p>
            <a:pPr algn="just">
              <a:spcBef>
                <a:spcPct val="50000"/>
              </a:spcBef>
              <a:defRPr/>
            </a:pPr>
            <a:r>
              <a:rPr lang="en-GB" altLang="x-none" sz="2400" b="1"/>
              <a:t>of its codons.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Group 2"/>
          <p:cNvGrpSpPr>
            <a:grpSpLocks/>
          </p:cNvGrpSpPr>
          <p:nvPr/>
        </p:nvGrpSpPr>
        <p:grpSpPr bwMode="auto">
          <a:xfrm>
            <a:off x="120650" y="152400"/>
            <a:ext cx="9023350" cy="6477000"/>
            <a:chOff x="76" y="96"/>
            <a:chExt cx="5684" cy="4080"/>
          </a:xfrm>
        </p:grpSpPr>
        <p:sp>
          <p:nvSpPr>
            <p:cNvPr id="193539" name="Rectangle 3"/>
            <p:cNvSpPr>
              <a:spLocks noChangeArrowheads="1"/>
            </p:cNvSpPr>
            <p:nvPr/>
          </p:nvSpPr>
          <p:spPr bwMode="auto">
            <a:xfrm>
              <a:off x="1728" y="96"/>
              <a:ext cx="4032" cy="368"/>
            </a:xfrm>
            <a:prstGeom prst="rect">
              <a:avLst/>
            </a:prstGeom>
            <a:solidFill>
              <a:srgbClr val="FFFF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GB" altLang="x-none" sz="3200" b="1" dirty="0">
                  <a:solidFill>
                    <a:srgbClr val="0000FF"/>
                  </a:solidFill>
                  <a:latin typeface="Arial" charset="0"/>
                  <a:ea typeface="Arial" charset="0"/>
                  <a:cs typeface="Arial" charset="0"/>
                </a:rPr>
                <a:t>Homolog - Paralog - </a:t>
              </a:r>
              <a:r>
                <a:rPr lang="en-GB" altLang="x-none" sz="3200" b="1" dirty="0" err="1">
                  <a:solidFill>
                    <a:srgbClr val="0000FF"/>
                  </a:solidFill>
                  <a:latin typeface="Arial" charset="0"/>
                  <a:ea typeface="Arial" charset="0"/>
                  <a:cs typeface="Arial" charset="0"/>
                </a:rPr>
                <a:t>Ortholog</a:t>
              </a:r>
              <a:endParaRPr lang="en-GB" altLang="x-none" sz="3200" b="1" dirty="0">
                <a:solidFill>
                  <a:srgbClr val="0000FF"/>
                </a:solidFill>
                <a:latin typeface="Arial" charset="0"/>
                <a:ea typeface="Arial" charset="0"/>
                <a:cs typeface="Arial" charset="0"/>
              </a:endParaRPr>
            </a:p>
          </p:txBody>
        </p:sp>
        <p:sp>
          <p:nvSpPr>
            <p:cNvPr id="193540" name="Text Box 4"/>
            <p:cNvSpPr txBox="1">
              <a:spLocks noChangeArrowheads="1"/>
            </p:cNvSpPr>
            <p:nvPr/>
          </p:nvSpPr>
          <p:spPr bwMode="auto">
            <a:xfrm>
              <a:off x="2352" y="1224"/>
              <a:ext cx="3264" cy="11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Homologs: A</a:t>
              </a:r>
              <a:r>
                <a:rPr lang="en-GB" altLang="x-none" sz="2800" b="1" baseline="-25000"/>
                <a:t>1</a:t>
              </a:r>
              <a:r>
                <a:rPr lang="en-GB" altLang="x-none" sz="2800" b="1"/>
                <a:t>, B</a:t>
              </a:r>
              <a:r>
                <a:rPr lang="en-GB" altLang="x-none" sz="2800" b="1" baseline="-25000"/>
                <a:t>1</a:t>
              </a:r>
              <a:r>
                <a:rPr lang="en-GB" altLang="x-none" sz="2800" b="1"/>
                <a:t>, A</a:t>
              </a:r>
              <a:r>
                <a:rPr lang="en-GB" altLang="x-none" sz="2800" b="1" baseline="-25000"/>
                <a:t>2</a:t>
              </a:r>
              <a:r>
                <a:rPr lang="en-GB" altLang="x-none" sz="2800" b="1"/>
                <a:t>, B</a:t>
              </a:r>
              <a:r>
                <a:rPr lang="en-GB" altLang="x-none" sz="2800" b="1" baseline="-25000"/>
                <a:t>2</a:t>
              </a:r>
              <a:endParaRPr lang="en-GB" altLang="x-none" sz="2800" b="1"/>
            </a:p>
            <a:p>
              <a:pPr>
                <a:spcBef>
                  <a:spcPct val="50000"/>
                </a:spcBef>
                <a:defRPr/>
              </a:pPr>
              <a:r>
                <a:rPr lang="en-GB" altLang="x-none" sz="2800" b="1"/>
                <a:t>Paralogs: A</a:t>
              </a:r>
              <a:r>
                <a:rPr lang="en-GB" altLang="x-none" sz="2800" b="1" baseline="-25000"/>
                <a:t>1</a:t>
              </a:r>
              <a:r>
                <a:rPr lang="en-GB" altLang="x-none" sz="2800" b="1"/>
                <a:t> vs B</a:t>
              </a:r>
              <a:r>
                <a:rPr lang="en-GB" altLang="x-none" sz="2800" b="1" baseline="-25000"/>
                <a:t>1</a:t>
              </a:r>
              <a:r>
                <a:rPr lang="en-GB" altLang="x-none" sz="2800" b="1"/>
                <a:t> and A</a:t>
              </a:r>
              <a:r>
                <a:rPr lang="en-GB" altLang="x-none" sz="2800" b="1" baseline="-25000"/>
                <a:t>2</a:t>
              </a:r>
              <a:r>
                <a:rPr lang="en-GB" altLang="x-none" sz="2800" b="1"/>
                <a:t> vs B</a:t>
              </a:r>
              <a:r>
                <a:rPr lang="en-GB" altLang="x-none" sz="2800" b="1" baseline="-25000"/>
                <a:t>2</a:t>
              </a:r>
              <a:endParaRPr lang="en-GB" altLang="x-none" sz="2800" b="1"/>
            </a:p>
            <a:p>
              <a:pPr>
                <a:spcBef>
                  <a:spcPct val="50000"/>
                </a:spcBef>
                <a:defRPr/>
              </a:pPr>
              <a:r>
                <a:rPr lang="en-GB" altLang="x-none" sz="2800" b="1"/>
                <a:t>Orthologs: A</a:t>
              </a:r>
              <a:r>
                <a:rPr lang="en-GB" altLang="x-none" sz="2800" b="1" baseline="-25000"/>
                <a:t>1</a:t>
              </a:r>
              <a:r>
                <a:rPr lang="en-GB" altLang="x-none" sz="2800" b="1"/>
                <a:t> vs A</a:t>
              </a:r>
              <a:r>
                <a:rPr lang="en-GB" altLang="x-none" sz="2800" b="1" baseline="-25000"/>
                <a:t>2</a:t>
              </a:r>
              <a:r>
                <a:rPr lang="en-GB" altLang="x-none" sz="2800" b="1"/>
                <a:t> and B</a:t>
              </a:r>
              <a:r>
                <a:rPr lang="en-GB" altLang="x-none" sz="2800" b="1" baseline="-25000"/>
                <a:t>1</a:t>
              </a:r>
              <a:r>
                <a:rPr lang="en-GB" altLang="x-none" sz="2800" b="1"/>
                <a:t> vs B</a:t>
              </a:r>
              <a:r>
                <a:rPr lang="en-GB" altLang="x-none" sz="2800" b="1" baseline="-25000"/>
                <a:t>2</a:t>
              </a:r>
              <a:endParaRPr lang="en-GB" altLang="x-none" sz="2400"/>
            </a:p>
          </p:txBody>
        </p:sp>
        <p:grpSp>
          <p:nvGrpSpPr>
            <p:cNvPr id="28676" name="Group 5"/>
            <p:cNvGrpSpPr>
              <a:grpSpLocks/>
            </p:cNvGrpSpPr>
            <p:nvPr/>
          </p:nvGrpSpPr>
          <p:grpSpPr bwMode="auto">
            <a:xfrm>
              <a:off x="3312" y="3270"/>
              <a:ext cx="1824" cy="906"/>
              <a:chOff x="3840" y="3270"/>
              <a:chExt cx="1824" cy="906"/>
            </a:xfrm>
          </p:grpSpPr>
          <p:sp>
            <p:nvSpPr>
              <p:cNvPr id="193542" name="Line 6"/>
              <p:cNvSpPr>
                <a:spLocks noChangeShapeType="1"/>
              </p:cNvSpPr>
              <p:nvPr/>
            </p:nvSpPr>
            <p:spPr bwMode="auto">
              <a:xfrm>
                <a:off x="3840" y="3270"/>
                <a:ext cx="1824"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3" name="Line 7"/>
              <p:cNvSpPr>
                <a:spLocks noChangeShapeType="1"/>
              </p:cNvSpPr>
              <p:nvPr/>
            </p:nvSpPr>
            <p:spPr bwMode="auto">
              <a:xfrm>
                <a:off x="4080" y="3673"/>
                <a:ext cx="3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4" name="Line 8"/>
              <p:cNvSpPr>
                <a:spLocks noChangeShapeType="1"/>
              </p:cNvSpPr>
              <p:nvPr/>
            </p:nvSpPr>
            <p:spPr bwMode="auto">
              <a:xfrm>
                <a:off x="4080" y="3773"/>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5" name="Line 9"/>
              <p:cNvSpPr>
                <a:spLocks noChangeShapeType="1"/>
              </p:cNvSpPr>
              <p:nvPr/>
            </p:nvSpPr>
            <p:spPr bwMode="auto">
              <a:xfrm>
                <a:off x="4080" y="387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6" name="Line 10"/>
              <p:cNvSpPr>
                <a:spLocks noChangeShapeType="1"/>
              </p:cNvSpPr>
              <p:nvPr/>
            </p:nvSpPr>
            <p:spPr bwMode="auto">
              <a:xfrm>
                <a:off x="4080" y="4025"/>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7" name="Line 11"/>
              <p:cNvSpPr>
                <a:spLocks noChangeShapeType="1"/>
              </p:cNvSpPr>
              <p:nvPr/>
            </p:nvSpPr>
            <p:spPr bwMode="auto">
              <a:xfrm>
                <a:off x="5040" y="3673"/>
                <a:ext cx="3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8" name="Line 12"/>
              <p:cNvSpPr>
                <a:spLocks noChangeShapeType="1"/>
              </p:cNvSpPr>
              <p:nvPr/>
            </p:nvSpPr>
            <p:spPr bwMode="auto">
              <a:xfrm>
                <a:off x="5040" y="3773"/>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49" name="Line 13"/>
              <p:cNvSpPr>
                <a:spLocks noChangeShapeType="1"/>
              </p:cNvSpPr>
              <p:nvPr/>
            </p:nvSpPr>
            <p:spPr bwMode="auto">
              <a:xfrm>
                <a:off x="5040" y="392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50" name="Line 14"/>
              <p:cNvSpPr>
                <a:spLocks noChangeShapeType="1"/>
              </p:cNvSpPr>
              <p:nvPr/>
            </p:nvSpPr>
            <p:spPr bwMode="auto">
              <a:xfrm>
                <a:off x="4608" y="3673"/>
                <a:ext cx="288"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51" name="Text Box 15"/>
              <p:cNvSpPr txBox="1">
                <a:spLocks noChangeArrowheads="1"/>
              </p:cNvSpPr>
              <p:nvPr/>
            </p:nvSpPr>
            <p:spPr bwMode="auto">
              <a:xfrm>
                <a:off x="4176" y="327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a:t>
                </a:r>
                <a:r>
                  <a:rPr lang="en-GB" altLang="x-none" sz="2400" b="1" baseline="-25000">
                    <a:solidFill>
                      <a:srgbClr val="0000FF"/>
                    </a:solidFill>
                  </a:rPr>
                  <a:t>1</a:t>
                </a:r>
                <a:endParaRPr lang="en-GB" altLang="x-none" sz="2400"/>
              </a:p>
            </p:txBody>
          </p:sp>
          <p:sp>
            <p:nvSpPr>
              <p:cNvPr id="193552" name="Text Box 16"/>
              <p:cNvSpPr txBox="1">
                <a:spLocks noChangeArrowheads="1"/>
              </p:cNvSpPr>
              <p:nvPr/>
            </p:nvSpPr>
            <p:spPr bwMode="auto">
              <a:xfrm>
                <a:off x="5040" y="327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a:t>
                </a:r>
                <a:r>
                  <a:rPr lang="en-GB" altLang="x-none" sz="2400" b="1" baseline="-25000">
                    <a:solidFill>
                      <a:srgbClr val="0000FF"/>
                    </a:solidFill>
                  </a:rPr>
                  <a:t>2</a:t>
                </a:r>
                <a:endParaRPr lang="en-GB" altLang="x-none" sz="2400"/>
              </a:p>
            </p:txBody>
          </p:sp>
          <p:sp>
            <p:nvSpPr>
              <p:cNvPr id="193553" name="Text Box 17"/>
              <p:cNvSpPr txBox="1">
                <a:spLocks noChangeArrowheads="1"/>
              </p:cNvSpPr>
              <p:nvPr/>
            </p:nvSpPr>
            <p:spPr bwMode="auto">
              <a:xfrm>
                <a:off x="3840" y="347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a:t>
                </a:r>
                <a:endParaRPr lang="en-GB" altLang="x-none" sz="2400"/>
              </a:p>
            </p:txBody>
          </p:sp>
          <p:sp>
            <p:nvSpPr>
              <p:cNvPr id="193554" name="Text Box 18"/>
              <p:cNvSpPr txBox="1">
                <a:spLocks noChangeArrowheads="1"/>
              </p:cNvSpPr>
              <p:nvPr/>
            </p:nvSpPr>
            <p:spPr bwMode="auto">
              <a:xfrm>
                <a:off x="5472" y="347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b</a:t>
                </a:r>
                <a:endParaRPr lang="en-GB" altLang="x-none" sz="2400"/>
              </a:p>
            </p:txBody>
          </p:sp>
          <p:sp>
            <p:nvSpPr>
              <p:cNvPr id="193555" name="Line 19"/>
              <p:cNvSpPr>
                <a:spLocks noChangeShapeType="1"/>
              </p:cNvSpPr>
              <p:nvPr/>
            </p:nvSpPr>
            <p:spPr bwMode="auto">
              <a:xfrm>
                <a:off x="3840" y="3270"/>
                <a:ext cx="0" cy="90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56" name="Line 20"/>
              <p:cNvSpPr>
                <a:spLocks noChangeShapeType="1"/>
              </p:cNvSpPr>
              <p:nvPr/>
            </p:nvSpPr>
            <p:spPr bwMode="auto">
              <a:xfrm flipH="1">
                <a:off x="5664" y="3270"/>
                <a:ext cx="0" cy="90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57" name="Line 21"/>
              <p:cNvSpPr>
                <a:spLocks noChangeShapeType="1"/>
              </p:cNvSpPr>
              <p:nvPr/>
            </p:nvSpPr>
            <p:spPr bwMode="auto">
              <a:xfrm>
                <a:off x="3840" y="4176"/>
                <a:ext cx="1824"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93558" name="Text Box 22"/>
            <p:cNvSpPr txBox="1">
              <a:spLocks noChangeArrowheads="1"/>
            </p:cNvSpPr>
            <p:nvPr/>
          </p:nvSpPr>
          <p:spPr bwMode="auto">
            <a:xfrm>
              <a:off x="3456" y="2918"/>
              <a:ext cx="15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Sequence analysis</a:t>
              </a:r>
              <a:endParaRPr lang="en-GB" altLang="x-none" sz="2400"/>
            </a:p>
          </p:txBody>
        </p:sp>
        <p:grpSp>
          <p:nvGrpSpPr>
            <p:cNvPr id="28678" name="Group 23"/>
            <p:cNvGrpSpPr>
              <a:grpSpLocks/>
            </p:cNvGrpSpPr>
            <p:nvPr/>
          </p:nvGrpSpPr>
          <p:grpSpPr bwMode="auto">
            <a:xfrm>
              <a:off x="76" y="192"/>
              <a:ext cx="2468" cy="3984"/>
              <a:chOff x="76" y="192"/>
              <a:chExt cx="2468" cy="3984"/>
            </a:xfrm>
          </p:grpSpPr>
          <p:sp>
            <p:nvSpPr>
              <p:cNvPr id="193560" name="Rectangle 24"/>
              <p:cNvSpPr>
                <a:spLocks noChangeArrowheads="1"/>
              </p:cNvSpPr>
              <p:nvPr/>
            </p:nvSpPr>
            <p:spPr bwMode="auto">
              <a:xfrm>
                <a:off x="183" y="3888"/>
                <a:ext cx="8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Species-1</a:t>
                </a:r>
              </a:p>
            </p:txBody>
          </p:sp>
          <p:sp>
            <p:nvSpPr>
              <p:cNvPr id="193561" name="Rectangle 25"/>
              <p:cNvSpPr>
                <a:spLocks noChangeArrowheads="1"/>
              </p:cNvSpPr>
              <p:nvPr/>
            </p:nvSpPr>
            <p:spPr bwMode="auto">
              <a:xfrm>
                <a:off x="1671" y="3888"/>
                <a:ext cx="8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Species-2</a:t>
                </a:r>
              </a:p>
            </p:txBody>
          </p:sp>
          <p:sp>
            <p:nvSpPr>
              <p:cNvPr id="193562" name="Rectangle 26"/>
              <p:cNvSpPr>
                <a:spLocks noChangeArrowheads="1"/>
              </p:cNvSpPr>
              <p:nvPr/>
            </p:nvSpPr>
            <p:spPr bwMode="auto">
              <a:xfrm>
                <a:off x="76" y="624"/>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FF0000"/>
                    </a:solidFill>
                  </a:rPr>
                  <a:t>Duplication</a:t>
                </a:r>
              </a:p>
            </p:txBody>
          </p:sp>
          <p:sp>
            <p:nvSpPr>
              <p:cNvPr id="193563" name="Text Box 27"/>
              <p:cNvSpPr txBox="1">
                <a:spLocks noChangeArrowheads="1"/>
              </p:cNvSpPr>
              <p:nvPr/>
            </p:nvSpPr>
            <p:spPr bwMode="auto">
              <a:xfrm>
                <a:off x="96" y="28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Ancester</a:t>
                </a:r>
                <a:endParaRPr lang="en-GB" altLang="x-none" sz="2400"/>
              </a:p>
            </p:txBody>
          </p:sp>
          <p:sp>
            <p:nvSpPr>
              <p:cNvPr id="193564" name="Text Box 28"/>
              <p:cNvSpPr txBox="1">
                <a:spLocks noChangeArrowheads="1"/>
              </p:cNvSpPr>
              <p:nvPr/>
            </p:nvSpPr>
            <p:spPr bwMode="auto">
              <a:xfrm>
                <a:off x="144" y="1680"/>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Evolution</a:t>
                </a:r>
                <a:endParaRPr lang="en-GB" altLang="x-none" sz="2400"/>
              </a:p>
            </p:txBody>
          </p:sp>
          <p:sp>
            <p:nvSpPr>
              <p:cNvPr id="193565" name="Text Box 29"/>
              <p:cNvSpPr txBox="1">
                <a:spLocks noChangeArrowheads="1"/>
              </p:cNvSpPr>
              <p:nvPr/>
            </p:nvSpPr>
            <p:spPr bwMode="auto">
              <a:xfrm>
                <a:off x="96" y="2736"/>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Speciation</a:t>
                </a:r>
                <a:endParaRPr lang="en-GB" altLang="x-none" sz="2400"/>
              </a:p>
            </p:txBody>
          </p:sp>
          <p:grpSp>
            <p:nvGrpSpPr>
              <p:cNvPr id="28685" name="Group 30"/>
              <p:cNvGrpSpPr>
                <a:grpSpLocks/>
              </p:cNvGrpSpPr>
              <p:nvPr/>
            </p:nvGrpSpPr>
            <p:grpSpPr bwMode="auto">
              <a:xfrm>
                <a:off x="737" y="192"/>
                <a:ext cx="1519" cy="3648"/>
                <a:chOff x="689" y="192"/>
                <a:chExt cx="1519" cy="3648"/>
              </a:xfrm>
            </p:grpSpPr>
            <p:grpSp>
              <p:nvGrpSpPr>
                <p:cNvPr id="28686" name="Group 31"/>
                <p:cNvGrpSpPr>
                  <a:grpSpLocks/>
                </p:cNvGrpSpPr>
                <p:nvPr/>
              </p:nvGrpSpPr>
              <p:grpSpPr bwMode="auto">
                <a:xfrm>
                  <a:off x="1008" y="192"/>
                  <a:ext cx="816" cy="3648"/>
                  <a:chOff x="864" y="192"/>
                  <a:chExt cx="816" cy="3648"/>
                </a:xfrm>
              </p:grpSpPr>
              <p:sp>
                <p:nvSpPr>
                  <p:cNvPr id="193568" name="Line 32"/>
                  <p:cNvSpPr>
                    <a:spLocks noChangeShapeType="1"/>
                  </p:cNvSpPr>
                  <p:nvPr/>
                </p:nvSpPr>
                <p:spPr bwMode="auto">
                  <a:xfrm>
                    <a:off x="1248" y="192"/>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69" name="Line 33"/>
                  <p:cNvSpPr>
                    <a:spLocks noChangeShapeType="1"/>
                  </p:cNvSpPr>
                  <p:nvPr/>
                </p:nvSpPr>
                <p:spPr bwMode="auto">
                  <a:xfrm>
                    <a:off x="1248" y="2016"/>
                    <a:ext cx="0" cy="33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0" name="Line 34"/>
                  <p:cNvSpPr>
                    <a:spLocks noChangeShapeType="1"/>
                  </p:cNvSpPr>
                  <p:nvPr/>
                </p:nvSpPr>
                <p:spPr bwMode="auto">
                  <a:xfrm>
                    <a:off x="1248" y="2400"/>
                    <a:ext cx="0" cy="33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1" name="Line 35"/>
                  <p:cNvSpPr>
                    <a:spLocks noChangeShapeType="1"/>
                  </p:cNvSpPr>
                  <p:nvPr/>
                </p:nvSpPr>
                <p:spPr bwMode="auto">
                  <a:xfrm>
                    <a:off x="1248" y="912"/>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2" name="Line 36"/>
                  <p:cNvSpPr>
                    <a:spLocks noChangeShapeType="1"/>
                  </p:cNvSpPr>
                  <p:nvPr/>
                </p:nvSpPr>
                <p:spPr bwMode="auto">
                  <a:xfrm>
                    <a:off x="1248" y="1296"/>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nvGrpSpPr>
                  <p:cNvPr id="28701" name="Group 37"/>
                  <p:cNvGrpSpPr>
                    <a:grpSpLocks/>
                  </p:cNvGrpSpPr>
                  <p:nvPr/>
                </p:nvGrpSpPr>
                <p:grpSpPr bwMode="auto">
                  <a:xfrm>
                    <a:off x="912" y="2736"/>
                    <a:ext cx="720" cy="336"/>
                    <a:chOff x="912" y="3264"/>
                    <a:chExt cx="720" cy="336"/>
                  </a:xfrm>
                </p:grpSpPr>
                <p:sp>
                  <p:nvSpPr>
                    <p:cNvPr id="193574" name="Line 38"/>
                    <p:cNvSpPr>
                      <a:spLocks noChangeShapeType="1"/>
                    </p:cNvSpPr>
                    <p:nvPr/>
                  </p:nvSpPr>
                  <p:spPr bwMode="auto">
                    <a:xfrm flipH="1">
                      <a:off x="912" y="3264"/>
                      <a:ext cx="336" cy="336"/>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5" name="Line 39"/>
                    <p:cNvSpPr>
                      <a:spLocks noChangeShapeType="1"/>
                    </p:cNvSpPr>
                    <p:nvPr/>
                  </p:nvSpPr>
                  <p:spPr bwMode="auto">
                    <a:xfrm>
                      <a:off x="1248" y="3264"/>
                      <a:ext cx="384"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93576" name="Line 40"/>
                  <p:cNvSpPr>
                    <a:spLocks noChangeShapeType="1"/>
                  </p:cNvSpPr>
                  <p:nvPr/>
                </p:nvSpPr>
                <p:spPr bwMode="auto">
                  <a:xfrm>
                    <a:off x="864" y="3072"/>
                    <a:ext cx="0" cy="33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7" name="Line 41"/>
                  <p:cNvSpPr>
                    <a:spLocks noChangeShapeType="1"/>
                  </p:cNvSpPr>
                  <p:nvPr/>
                </p:nvSpPr>
                <p:spPr bwMode="auto">
                  <a:xfrm>
                    <a:off x="1680" y="3072"/>
                    <a:ext cx="0" cy="336"/>
                  </a:xfrm>
                  <a:prstGeom prst="line">
                    <a:avLst/>
                  </a:prstGeom>
                  <a:noFill/>
                  <a:ln w="571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8" name="Line 42"/>
                  <p:cNvSpPr>
                    <a:spLocks noChangeShapeType="1"/>
                  </p:cNvSpPr>
                  <p:nvPr/>
                </p:nvSpPr>
                <p:spPr bwMode="auto">
                  <a:xfrm>
                    <a:off x="864" y="3504"/>
                    <a:ext cx="0" cy="33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79" name="Line 43"/>
                  <p:cNvSpPr>
                    <a:spLocks noChangeShapeType="1"/>
                  </p:cNvSpPr>
                  <p:nvPr/>
                </p:nvSpPr>
                <p:spPr bwMode="auto">
                  <a:xfrm>
                    <a:off x="1680" y="3504"/>
                    <a:ext cx="0" cy="336"/>
                  </a:xfrm>
                  <a:prstGeom prst="line">
                    <a:avLst/>
                  </a:prstGeom>
                  <a:noFill/>
                  <a:ln w="571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80" name="Line 44"/>
                  <p:cNvSpPr>
                    <a:spLocks noChangeShapeType="1"/>
                  </p:cNvSpPr>
                  <p:nvPr/>
                </p:nvSpPr>
                <p:spPr bwMode="auto">
                  <a:xfrm>
                    <a:off x="1248" y="576"/>
                    <a:ext cx="0"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93581" name="Line 45"/>
                  <p:cNvSpPr>
                    <a:spLocks noChangeShapeType="1"/>
                  </p:cNvSpPr>
                  <p:nvPr/>
                </p:nvSpPr>
                <p:spPr bwMode="auto">
                  <a:xfrm>
                    <a:off x="1248" y="1680"/>
                    <a:ext cx="0"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
              <p:nvSpPr>
                <p:cNvPr id="193582" name="Rectangle 46"/>
                <p:cNvSpPr>
                  <a:spLocks noChangeArrowheads="1"/>
                </p:cNvSpPr>
                <p:nvPr/>
              </p:nvSpPr>
              <p:spPr bwMode="auto">
                <a:xfrm>
                  <a:off x="689" y="3072"/>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accent2"/>
                      </a:solidFill>
                    </a:rPr>
                    <a:t>A</a:t>
                  </a:r>
                  <a:r>
                    <a:rPr lang="en-GB" altLang="x-none" sz="2400" b="1" baseline="-25000">
                      <a:solidFill>
                        <a:schemeClr val="accent2"/>
                      </a:solidFill>
                    </a:rPr>
                    <a:t>1</a:t>
                  </a:r>
                </a:p>
              </p:txBody>
            </p:sp>
            <p:sp>
              <p:nvSpPr>
                <p:cNvPr id="193583" name="Rectangle 47"/>
                <p:cNvSpPr>
                  <a:spLocks noChangeArrowheads="1"/>
                </p:cNvSpPr>
                <p:nvPr/>
              </p:nvSpPr>
              <p:spPr bwMode="auto">
                <a:xfrm>
                  <a:off x="1889" y="3072"/>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folHlink"/>
                      </a:solidFill>
                    </a:rPr>
                    <a:t>A</a:t>
                  </a:r>
                  <a:r>
                    <a:rPr lang="en-GB" altLang="x-none" sz="2400" b="1" baseline="-25000">
                      <a:solidFill>
                        <a:schemeClr val="folHlink"/>
                      </a:solidFill>
                    </a:rPr>
                    <a:t>2</a:t>
                  </a:r>
                  <a:endParaRPr lang="en-GB" altLang="x-none" sz="2400" b="1" baseline="-25000">
                    <a:solidFill>
                      <a:srgbClr val="FF0000"/>
                    </a:solidFill>
                  </a:endParaRPr>
                </a:p>
              </p:txBody>
            </p:sp>
            <p:sp>
              <p:nvSpPr>
                <p:cNvPr id="193584" name="Rectangle 48"/>
                <p:cNvSpPr>
                  <a:spLocks noChangeArrowheads="1"/>
                </p:cNvSpPr>
                <p:nvPr/>
              </p:nvSpPr>
              <p:spPr bwMode="auto">
                <a:xfrm>
                  <a:off x="700" y="35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B</a:t>
                  </a:r>
                  <a:r>
                    <a:rPr lang="en-GB" altLang="x-none" sz="2400" b="1" baseline="-25000">
                      <a:solidFill>
                        <a:srgbClr val="0000FF"/>
                      </a:solidFill>
                    </a:rPr>
                    <a:t>1</a:t>
                  </a:r>
                </a:p>
              </p:txBody>
            </p:sp>
            <p:sp>
              <p:nvSpPr>
                <p:cNvPr id="193585" name="Rectangle 49"/>
                <p:cNvSpPr>
                  <a:spLocks noChangeArrowheads="1"/>
                </p:cNvSpPr>
                <p:nvPr/>
              </p:nvSpPr>
              <p:spPr bwMode="auto">
                <a:xfrm>
                  <a:off x="1900" y="35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FFFF"/>
                      </a:solidFill>
                    </a:rPr>
                    <a:t>B</a:t>
                  </a:r>
                  <a:r>
                    <a:rPr lang="en-GB" altLang="x-none" sz="2400" b="1" baseline="-25000">
                      <a:solidFill>
                        <a:srgbClr val="00FFFF"/>
                      </a:solidFill>
                    </a:rPr>
                    <a:t>2</a:t>
                  </a:r>
                  <a:endParaRPr lang="en-GB" altLang="x-none" sz="2400" b="1" baseline="-25000">
                    <a:solidFill>
                      <a:srgbClr val="0000FF"/>
                    </a:solidFill>
                  </a:endParaRPr>
                </a:p>
              </p:txBody>
            </p:sp>
            <p:sp>
              <p:nvSpPr>
                <p:cNvPr id="193586" name="Rectangle 50"/>
                <p:cNvSpPr>
                  <a:spLocks noChangeArrowheads="1"/>
                </p:cNvSpPr>
                <p:nvPr/>
              </p:nvSpPr>
              <p:spPr bwMode="auto">
                <a:xfrm>
                  <a:off x="1056" y="201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accent2"/>
                      </a:solidFill>
                    </a:rPr>
                    <a:t>A</a:t>
                  </a:r>
                </a:p>
              </p:txBody>
            </p:sp>
            <p:sp>
              <p:nvSpPr>
                <p:cNvPr id="193587" name="Rectangle 51"/>
                <p:cNvSpPr>
                  <a:spLocks noChangeArrowheads="1"/>
                </p:cNvSpPr>
                <p:nvPr/>
              </p:nvSpPr>
              <p:spPr bwMode="auto">
                <a:xfrm>
                  <a:off x="1056" y="240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B</a:t>
                  </a:r>
                  <a:endParaRPr lang="en-GB" altLang="x-none" sz="2400">
                    <a:solidFill>
                      <a:srgbClr val="0000FF"/>
                    </a:solidFill>
                  </a:endParaRPr>
                </a:p>
              </p:txBody>
            </p:sp>
            <p:sp>
              <p:nvSpPr>
                <p:cNvPr id="193588" name="Rectangle 52"/>
                <p:cNvSpPr>
                  <a:spLocks noChangeArrowheads="1"/>
                </p:cNvSpPr>
                <p:nvPr/>
              </p:nvSpPr>
              <p:spPr bwMode="auto">
                <a:xfrm>
                  <a:off x="1056" y="96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A</a:t>
                  </a:r>
                  <a:endParaRPr lang="en-GB" altLang="x-none" sz="2400" b="1">
                    <a:solidFill>
                      <a:schemeClr val="accent2"/>
                    </a:solidFill>
                  </a:endParaRPr>
                </a:p>
              </p:txBody>
            </p:sp>
            <p:sp>
              <p:nvSpPr>
                <p:cNvPr id="193589" name="Rectangle 53"/>
                <p:cNvSpPr>
                  <a:spLocks noChangeArrowheads="1"/>
                </p:cNvSpPr>
                <p:nvPr/>
              </p:nvSpPr>
              <p:spPr bwMode="auto">
                <a:xfrm>
                  <a:off x="1056" y="134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B</a:t>
                  </a:r>
                  <a:endParaRPr lang="en-GB" altLang="x-none" sz="2400" b="1">
                    <a:solidFill>
                      <a:srgbClr val="0000FF"/>
                    </a:solidFill>
                  </a:endParaRPr>
                </a:p>
              </p:txBody>
            </p:sp>
            <p:sp>
              <p:nvSpPr>
                <p:cNvPr id="193590" name="Rectangle 54"/>
                <p:cNvSpPr>
                  <a:spLocks noChangeArrowheads="1"/>
                </p:cNvSpPr>
                <p:nvPr/>
              </p:nvSpPr>
              <p:spPr bwMode="auto">
                <a:xfrm>
                  <a:off x="1056" y="24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A</a:t>
                  </a:r>
                </a:p>
              </p:txBody>
            </p:sp>
          </p:grpSp>
        </p:gr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514600" y="228600"/>
            <a:ext cx="34591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3200" b="1">
                <a:solidFill>
                  <a:srgbClr val="FF0000"/>
                </a:solidFill>
                <a:latin typeface="Helvetica" charset="0"/>
              </a:rPr>
              <a:t>Codons volatility</a:t>
            </a:r>
          </a:p>
        </p:txBody>
      </p:sp>
      <p:sp>
        <p:nvSpPr>
          <p:cNvPr id="79875" name="Text Box 3"/>
          <p:cNvSpPr txBox="1">
            <a:spLocks noChangeArrowheads="1"/>
          </p:cNvSpPr>
          <p:nvPr/>
        </p:nvSpPr>
        <p:spPr bwMode="auto">
          <a:xfrm>
            <a:off x="152400" y="914400"/>
            <a:ext cx="8686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Volatility p-value of G:</a:t>
            </a:r>
            <a:endParaRPr lang="en-GB" altLang="x-none" sz="2400" b="1"/>
          </a:p>
          <a:p>
            <a:pPr>
              <a:spcBef>
                <a:spcPct val="50000"/>
              </a:spcBef>
              <a:defRPr/>
            </a:pPr>
            <a:r>
              <a:rPr lang="en-GB" altLang="x-none" sz="2400" b="1">
                <a:solidFill>
                  <a:srgbClr val="FF0000"/>
                </a:solidFill>
              </a:rPr>
              <a:t>•</a:t>
            </a:r>
            <a:r>
              <a:rPr lang="en-GB" altLang="x-none" sz="2400" b="1"/>
              <a:t> The observed v(G) is compared with a bootstrap distribution of 10</a:t>
            </a:r>
            <a:r>
              <a:rPr lang="en-GB" altLang="x-none" sz="2400" b="1" baseline="30000"/>
              <a:t>6</a:t>
            </a:r>
            <a:r>
              <a:rPr lang="en-GB" altLang="x-none" sz="2400" b="1"/>
              <a:t> synonymous versions of the gene G.</a:t>
            </a:r>
          </a:p>
          <a:p>
            <a:pPr>
              <a:spcBef>
                <a:spcPct val="50000"/>
              </a:spcBef>
              <a:defRPr/>
            </a:pPr>
            <a:r>
              <a:rPr lang="en-GB" altLang="x-none" sz="2400" b="1">
                <a:solidFill>
                  <a:srgbClr val="FF0000"/>
                </a:solidFill>
              </a:rPr>
              <a:t>•</a:t>
            </a:r>
            <a:r>
              <a:rPr lang="en-GB" altLang="x-none" sz="2400" b="1"/>
              <a:t> In each randomization sample, a nucleotide sequence G’ is constructed so that it has the same translation as G but whose codons are drawn randomly according to the relative frequencies of synonymous codons in the whole genome.</a:t>
            </a:r>
          </a:p>
          <a:p>
            <a:pPr>
              <a:spcBef>
                <a:spcPct val="50000"/>
              </a:spcBef>
              <a:defRPr/>
            </a:pPr>
            <a:r>
              <a:rPr lang="en-GB" altLang="x-none" sz="2400" b="1">
                <a:solidFill>
                  <a:srgbClr val="FF0000"/>
                </a:solidFill>
              </a:rPr>
              <a:t>•</a:t>
            </a:r>
            <a:r>
              <a:rPr lang="en-GB" altLang="x-none" sz="2400" b="1"/>
              <a:t> </a:t>
            </a:r>
            <a:r>
              <a:rPr lang="en-GB" altLang="x-none" sz="2400" b="1">
                <a:solidFill>
                  <a:srgbClr val="0000FF"/>
                </a:solidFill>
              </a:rPr>
              <a:t>p-value for G = proportion of randomized samples; </a:t>
            </a:r>
          </a:p>
          <a:p>
            <a:pPr>
              <a:spcBef>
                <a:spcPct val="50000"/>
              </a:spcBef>
              <a:defRPr/>
            </a:pPr>
            <a:r>
              <a:rPr lang="en-GB" altLang="x-none" sz="2400" b="1">
                <a:solidFill>
                  <a:srgbClr val="0000FF"/>
                </a:solidFill>
              </a:rPr>
              <a:t>                          so that v(G’) &gt; v(G).</a:t>
            </a:r>
          </a:p>
          <a:p>
            <a:pPr>
              <a:spcBef>
                <a:spcPct val="50000"/>
              </a:spcBef>
              <a:defRPr/>
            </a:pPr>
            <a:r>
              <a:rPr lang="en-GB" altLang="x-none" sz="2400" b="1">
                <a:solidFill>
                  <a:srgbClr val="FF0000"/>
                </a:solidFill>
              </a:rPr>
              <a:t>•</a:t>
            </a:r>
            <a:r>
              <a:rPr lang="en-GB" altLang="x-none" sz="2400" b="1"/>
              <a:t> </a:t>
            </a:r>
            <a:r>
              <a:rPr lang="en-GB" altLang="x-none" sz="2400" b="1">
                <a:solidFill>
                  <a:srgbClr val="0000FF"/>
                </a:solidFill>
              </a:rPr>
              <a:t>1-p is a p-value that tests whether a gene is significantly less volatile than the genome as a whole.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286000" y="152400"/>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Helvetica" charset="0"/>
              </a:rPr>
              <a:t>Detecting Selection</a:t>
            </a:r>
            <a:endParaRPr lang="en-GB" altLang="x-none"/>
          </a:p>
        </p:txBody>
      </p:sp>
      <p:sp>
        <p:nvSpPr>
          <p:cNvPr id="71683" name="Text Box 3"/>
          <p:cNvSpPr txBox="1">
            <a:spLocks noChangeArrowheads="1"/>
          </p:cNvSpPr>
          <p:nvPr/>
        </p:nvSpPr>
        <p:spPr bwMode="auto">
          <a:xfrm>
            <a:off x="304800" y="990600"/>
            <a:ext cx="8534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a:t>
            </a:r>
            <a:r>
              <a:rPr lang="en-GB" altLang="x-none" sz="2400" b="1"/>
              <a:t> A p-value near zero indicates significantly elevated volatility, whereas a p-value near one indicates significantly depressed volatility.</a:t>
            </a:r>
          </a:p>
        </p:txBody>
      </p:sp>
      <p:sp>
        <p:nvSpPr>
          <p:cNvPr id="71684" name="Text Box 4"/>
          <p:cNvSpPr txBox="1">
            <a:spLocks noChangeArrowheads="1"/>
          </p:cNvSpPr>
          <p:nvPr/>
        </p:nvSpPr>
        <p:spPr bwMode="auto">
          <a:xfrm>
            <a:off x="304800" y="2590800"/>
            <a:ext cx="8686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a:t>
            </a:r>
            <a:r>
              <a:rPr lang="en-GB" altLang="x-none" sz="2400" b="1"/>
              <a:t> The probability that a site’s most recent substitution caused a non-synonymous change is:</a:t>
            </a:r>
          </a:p>
          <a:p>
            <a:pPr algn="just">
              <a:spcBef>
                <a:spcPct val="50000"/>
              </a:spcBef>
              <a:defRPr/>
            </a:pPr>
            <a:r>
              <a:rPr lang="en-GB" altLang="x-none" sz="2400" b="1"/>
              <a:t> </a:t>
            </a:r>
            <a:r>
              <a:rPr lang="en-GB" altLang="x-none" sz="2400" b="1">
                <a:solidFill>
                  <a:srgbClr val="0000FF"/>
                </a:solidFill>
              </a:rPr>
              <a:t>-</a:t>
            </a:r>
            <a:r>
              <a:rPr lang="en-GB" altLang="x-none" sz="2400" b="1"/>
              <a:t> </a:t>
            </a:r>
            <a:r>
              <a:rPr lang="en-GB" altLang="x-none" sz="2400" b="1">
                <a:solidFill>
                  <a:srgbClr val="FF0000"/>
                </a:solidFill>
              </a:rPr>
              <a:t>greater</a:t>
            </a:r>
            <a:r>
              <a:rPr lang="en-GB" altLang="x-none" sz="2400" b="1"/>
              <a:t> for a site under </a:t>
            </a:r>
            <a:r>
              <a:rPr lang="en-GB" altLang="x-none" sz="2400" b="1">
                <a:solidFill>
                  <a:srgbClr val="FF0000"/>
                </a:solidFill>
              </a:rPr>
              <a:t>positive selection</a:t>
            </a:r>
            <a:r>
              <a:rPr lang="en-GB" altLang="x-none" sz="2400" b="1"/>
              <a:t>;</a:t>
            </a:r>
          </a:p>
          <a:p>
            <a:pPr algn="just">
              <a:spcBef>
                <a:spcPct val="50000"/>
              </a:spcBef>
              <a:defRPr/>
            </a:pPr>
            <a:r>
              <a:rPr lang="en-GB" altLang="x-none" sz="2400" b="1"/>
              <a:t> </a:t>
            </a:r>
            <a:r>
              <a:rPr lang="en-GB" altLang="x-none" sz="2400" b="1">
                <a:solidFill>
                  <a:srgbClr val="0000FF"/>
                </a:solidFill>
              </a:rPr>
              <a:t>-</a:t>
            </a:r>
            <a:r>
              <a:rPr lang="en-GB" altLang="x-none" sz="2400" b="1"/>
              <a:t> </a:t>
            </a:r>
            <a:r>
              <a:rPr lang="en-GB" altLang="x-none" sz="2400" b="1">
                <a:solidFill>
                  <a:srgbClr val="FF0000"/>
                </a:solidFill>
              </a:rPr>
              <a:t>smaller</a:t>
            </a:r>
            <a:r>
              <a:rPr lang="en-GB" altLang="x-none" sz="2400" b="1"/>
              <a:t> for a site under </a:t>
            </a:r>
            <a:r>
              <a:rPr lang="en-GB" altLang="x-none" sz="2400" b="1">
                <a:solidFill>
                  <a:srgbClr val="FF0000"/>
                </a:solidFill>
              </a:rPr>
              <a:t>negative (purifying) selection</a:t>
            </a:r>
            <a:r>
              <a:rPr lang="en-GB" altLang="x-none" sz="2400" b="1"/>
              <a:t>.</a:t>
            </a:r>
          </a:p>
        </p:txBody>
      </p:sp>
      <p:sp>
        <p:nvSpPr>
          <p:cNvPr id="71685" name="Text Box 5"/>
          <p:cNvSpPr txBox="1">
            <a:spLocks noChangeArrowheads="1"/>
          </p:cNvSpPr>
          <p:nvPr/>
        </p:nvSpPr>
        <p:spPr bwMode="auto">
          <a:xfrm>
            <a:off x="304800" y="4953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http://www.cgr.harvard.edu/volatility</a:t>
            </a:r>
            <a:endParaRPr lang="en-GB" altLang="x-none"/>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76200" y="9525"/>
            <a:ext cx="8839200"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charset="0"/>
              </a:defRPr>
            </a:lvl1pPr>
            <a:lvl2pPr marL="190500">
              <a:defRPr sz="2400">
                <a:solidFill>
                  <a:schemeClr val="tx1"/>
                </a:solidFill>
                <a:latin typeface="Times" charset="0"/>
              </a:defRPr>
            </a:lvl2pPr>
            <a:lvl3pPr marL="381000">
              <a:defRPr sz="2400">
                <a:solidFill>
                  <a:schemeClr val="tx1"/>
                </a:solidFill>
                <a:latin typeface="Times" charset="0"/>
              </a:defRPr>
            </a:lvl3pPr>
            <a:lvl4pPr marL="571500">
              <a:defRPr sz="2400">
                <a:solidFill>
                  <a:schemeClr val="tx1"/>
                </a:solidFill>
                <a:latin typeface="Times" charset="0"/>
              </a:defRPr>
            </a:lvl4pPr>
            <a:lvl5pPr>
              <a:defRPr sz="2400">
                <a:solidFill>
                  <a:schemeClr val="tx1"/>
                </a:solidFill>
                <a:latin typeface="Times" charset="0"/>
              </a:defRPr>
            </a:lvl5pPr>
            <a:lvl6pPr eaLnBrk="0" fontAlgn="base" hangingPunct="0">
              <a:spcBef>
                <a:spcPct val="0"/>
              </a:spcBef>
              <a:spcAft>
                <a:spcPct val="0"/>
              </a:spcAft>
              <a:defRPr sz="2400">
                <a:solidFill>
                  <a:schemeClr val="tx1"/>
                </a:solidFill>
                <a:latin typeface="Times" charset="0"/>
              </a:defRPr>
            </a:lvl6pPr>
            <a:lvl7pPr eaLnBrk="0" fontAlgn="base" hangingPunct="0">
              <a:spcBef>
                <a:spcPct val="0"/>
              </a:spcBef>
              <a:spcAft>
                <a:spcPct val="0"/>
              </a:spcAft>
              <a:defRPr sz="2400">
                <a:solidFill>
                  <a:schemeClr val="tx1"/>
                </a:solidFill>
                <a:latin typeface="Times" charset="0"/>
              </a:defRPr>
            </a:lvl7pPr>
            <a:lvl8pPr eaLnBrk="0" fontAlgn="base" hangingPunct="0">
              <a:spcBef>
                <a:spcPct val="0"/>
              </a:spcBef>
              <a:spcAft>
                <a:spcPct val="0"/>
              </a:spcAft>
              <a:defRPr sz="2400">
                <a:solidFill>
                  <a:schemeClr val="tx1"/>
                </a:solidFill>
                <a:latin typeface="Times" charset="0"/>
              </a:defRPr>
            </a:lvl8pPr>
            <a:lvl9pPr eaLnBrk="0" fontAlgn="base" hangingPunct="0">
              <a:spcBef>
                <a:spcPct val="0"/>
              </a:spcBef>
              <a:spcAft>
                <a:spcPct val="0"/>
              </a:spcAft>
              <a:defRPr sz="2400">
                <a:solidFill>
                  <a:schemeClr val="tx1"/>
                </a:solidFill>
                <a:latin typeface="Times" charset="0"/>
              </a:defRPr>
            </a:lvl9pPr>
          </a:lstStyle>
          <a:p>
            <a:pPr>
              <a:defRPr/>
            </a:pPr>
            <a:r>
              <a:rPr lang="en-GB" altLang="x-none" sz="1200" b="1">
                <a:solidFill>
                  <a:srgbClr val="0000FF"/>
                </a:solidFill>
              </a:rPr>
              <a:t>1) Paul M. Sharp</a:t>
            </a:r>
            <a:r>
              <a:rPr lang="en-GB" altLang="x-none" sz="1200">
                <a:solidFill>
                  <a:srgbClr val="0000FF"/>
                </a:solidFill>
              </a:rPr>
              <a:t> </a:t>
            </a:r>
          </a:p>
          <a:p>
            <a:pPr>
              <a:defRPr/>
            </a:pPr>
            <a:r>
              <a:rPr lang="en-GB" altLang="x-none" sz="1200" b="1">
                <a:solidFill>
                  <a:srgbClr val="0000FF"/>
                </a:solidFill>
              </a:rPr>
              <a:t>Gene "volatility" is Most Unlikely to Reveal Adaptation</a:t>
            </a:r>
            <a:r>
              <a:rPr lang="en-GB" altLang="x-none" sz="1200"/>
              <a:t> </a:t>
            </a:r>
          </a:p>
          <a:p>
            <a:pPr>
              <a:defRPr/>
            </a:pPr>
            <a:r>
              <a:rPr lang="en-GB" altLang="x-none" sz="1200" i="1"/>
              <a:t>MBE</a:t>
            </a:r>
            <a:r>
              <a:rPr lang="en-GB" altLang="x-none" sz="1200"/>
              <a:t> Advance Access published on December 22, 2004. </a:t>
            </a:r>
          </a:p>
          <a:p>
            <a:pPr>
              <a:defRPr/>
            </a:pPr>
            <a:r>
              <a:rPr lang="en-GB" altLang="x-none" sz="1200"/>
              <a:t>doi:10.1093/molbev/msi073</a:t>
            </a:r>
          </a:p>
          <a:p>
            <a:pPr>
              <a:defRPr/>
            </a:pPr>
            <a:endParaRPr lang="en-GB" altLang="x-none" sz="1200"/>
          </a:p>
          <a:p>
            <a:pPr>
              <a:defRPr/>
            </a:pPr>
            <a:r>
              <a:rPr lang="en-GB" altLang="x-none" sz="1200" b="1">
                <a:solidFill>
                  <a:srgbClr val="0000FF"/>
                </a:solidFill>
              </a:rPr>
              <a:t>2) Tal Dagan and Dan Graur</a:t>
            </a:r>
            <a:r>
              <a:rPr lang="en-GB" altLang="x-none" sz="1200">
                <a:solidFill>
                  <a:srgbClr val="0000FF"/>
                </a:solidFill>
              </a:rPr>
              <a:t> </a:t>
            </a:r>
          </a:p>
          <a:p>
            <a:pPr>
              <a:defRPr/>
            </a:pPr>
            <a:r>
              <a:rPr lang="en-GB" altLang="x-none" sz="1200" b="1">
                <a:solidFill>
                  <a:srgbClr val="0000FF"/>
                </a:solidFill>
              </a:rPr>
              <a:t>The Comparative Method Rules! Codon Volatility Cannot Detect Positive Darwinian Selection Using a Single Genome Sequence</a:t>
            </a:r>
            <a:r>
              <a:rPr lang="en-GB" altLang="x-none" sz="1200"/>
              <a:t> </a:t>
            </a:r>
          </a:p>
          <a:p>
            <a:pPr>
              <a:defRPr/>
            </a:pPr>
            <a:r>
              <a:rPr lang="en-GB" altLang="x-none" sz="1200" i="1"/>
              <a:t>MBE</a:t>
            </a:r>
            <a:r>
              <a:rPr lang="en-GB" altLang="x-none" sz="1200"/>
              <a:t> Advance Access published on November 3, 2004. </a:t>
            </a:r>
          </a:p>
          <a:p>
            <a:pPr>
              <a:defRPr/>
            </a:pPr>
            <a:r>
              <a:rPr lang="en-GB" altLang="x-none" sz="1200"/>
              <a:t>doi:10.1093/molbev/msi033</a:t>
            </a:r>
          </a:p>
          <a:p>
            <a:pPr>
              <a:defRPr/>
            </a:pPr>
            <a:endParaRPr lang="en-GB" altLang="x-none" sz="1200"/>
          </a:p>
          <a:p>
            <a:pPr>
              <a:defRPr/>
            </a:pPr>
            <a:r>
              <a:rPr lang="en-GB" altLang="x-none" sz="1200" b="1">
                <a:solidFill>
                  <a:srgbClr val="0000FF"/>
                </a:solidFill>
              </a:rPr>
              <a:t>3) Robert Friedman and Austin L. Hughes</a:t>
            </a:r>
            <a:r>
              <a:rPr lang="en-GB" altLang="x-none" sz="1200">
                <a:solidFill>
                  <a:srgbClr val="0000FF"/>
                </a:solidFill>
              </a:rPr>
              <a:t> </a:t>
            </a:r>
          </a:p>
          <a:p>
            <a:pPr>
              <a:defRPr/>
            </a:pPr>
            <a:r>
              <a:rPr lang="en-GB" altLang="x-none" sz="1200" b="1">
                <a:solidFill>
                  <a:srgbClr val="0000FF"/>
                </a:solidFill>
              </a:rPr>
              <a:t>Codon Volatility as an Indicator of Positive Selection: Data from Eukaryotic Genome Comparisons</a:t>
            </a:r>
            <a:r>
              <a:rPr lang="en-GB" altLang="x-none" sz="1200"/>
              <a:t> </a:t>
            </a:r>
          </a:p>
          <a:p>
            <a:pPr>
              <a:defRPr/>
            </a:pPr>
            <a:r>
              <a:rPr lang="en-GB" altLang="x-none" sz="1200" i="1"/>
              <a:t>MBE</a:t>
            </a:r>
            <a:r>
              <a:rPr lang="en-GB" altLang="x-none" sz="1200"/>
              <a:t> Advance Access originally published on November 3, 2004. This version published November 8, 2004. </a:t>
            </a:r>
          </a:p>
          <a:p>
            <a:pPr>
              <a:defRPr/>
            </a:pPr>
            <a:r>
              <a:rPr lang="en-GB" altLang="x-none" sz="1200"/>
              <a:t>doi:10.1093/molbev/msi038</a:t>
            </a:r>
          </a:p>
          <a:p>
            <a:pPr>
              <a:defRPr/>
            </a:pPr>
            <a:endParaRPr lang="en-GB" altLang="x-none" sz="1200"/>
          </a:p>
          <a:p>
            <a:pPr>
              <a:defRPr/>
            </a:pPr>
            <a:r>
              <a:rPr lang="en-GB" altLang="x-none" sz="1200" b="1">
                <a:solidFill>
                  <a:srgbClr val="0000FF"/>
                </a:solidFill>
              </a:rPr>
              <a:t>4) Hahn MW, Mezey JG, Begun DJ, Gillespie JH, Kern AD, Langley CH, Moyle LC.</a:t>
            </a:r>
          </a:p>
          <a:p>
            <a:pPr>
              <a:defRPr/>
            </a:pPr>
            <a:r>
              <a:rPr lang="en-GB" altLang="x-none" sz="1200" b="1">
                <a:solidFill>
                  <a:srgbClr val="0000FF"/>
                </a:solidFill>
              </a:rPr>
              <a:t>Evolutionary genomics: Codon bias and selection on single genomes.</a:t>
            </a:r>
          </a:p>
          <a:p>
            <a:pPr>
              <a:defRPr/>
            </a:pPr>
            <a:r>
              <a:rPr lang="en-GB" altLang="x-none" sz="1200" i="1"/>
              <a:t>Nature</a:t>
            </a:r>
            <a:r>
              <a:rPr lang="en-GB" altLang="x-none" sz="1200"/>
              <a:t>. 2005 Jan 20;433(7023):E5-6.</a:t>
            </a:r>
          </a:p>
          <a:p>
            <a:pPr>
              <a:defRPr/>
            </a:pPr>
            <a:endParaRPr lang="en-GB" altLang="x-none" sz="1200">
              <a:solidFill>
                <a:srgbClr val="000000"/>
              </a:solidFill>
            </a:endParaRPr>
          </a:p>
          <a:p>
            <a:pPr>
              <a:defRPr/>
            </a:pPr>
            <a:r>
              <a:rPr lang="en-GB" altLang="x-none" sz="1200" b="1">
                <a:solidFill>
                  <a:srgbClr val="0000FF"/>
                </a:solidFill>
              </a:rPr>
              <a:t>5) Nielsen R, Hubisz MJ.</a:t>
            </a:r>
          </a:p>
          <a:p>
            <a:pPr>
              <a:defRPr/>
            </a:pPr>
            <a:r>
              <a:rPr lang="en-GB" altLang="x-none" sz="1200" b="1">
                <a:solidFill>
                  <a:srgbClr val="0000FF"/>
                </a:solidFill>
              </a:rPr>
              <a:t>Evolutionary genomics: Detecting selection needs comparative data.</a:t>
            </a:r>
            <a:endParaRPr lang="en-GB" altLang="x-none" sz="1200" b="1">
              <a:solidFill>
                <a:srgbClr val="000000"/>
              </a:solidFill>
            </a:endParaRPr>
          </a:p>
          <a:p>
            <a:pPr>
              <a:defRPr/>
            </a:pPr>
            <a:r>
              <a:rPr lang="en-GB" altLang="x-none" sz="1200" i="1">
                <a:solidFill>
                  <a:srgbClr val="000000"/>
                </a:solidFill>
              </a:rPr>
              <a:t>Nature</a:t>
            </a:r>
            <a:r>
              <a:rPr lang="en-GB" altLang="x-none" sz="1200">
                <a:solidFill>
                  <a:srgbClr val="000000"/>
                </a:solidFill>
              </a:rPr>
              <a:t>. 2005 Jan 20;433(7023):E6.</a:t>
            </a:r>
            <a:endParaRPr lang="en-GB" altLang="x-none" sz="1200"/>
          </a:p>
          <a:p>
            <a:pPr>
              <a:defRPr/>
            </a:pPr>
            <a:endParaRPr lang="en-GB" altLang="x-none" sz="1200"/>
          </a:p>
          <a:p>
            <a:pPr>
              <a:defRPr/>
            </a:pPr>
            <a:r>
              <a:rPr lang="en-GB" altLang="x-none" sz="1200" b="1">
                <a:solidFill>
                  <a:srgbClr val="0000FF"/>
                </a:solidFill>
              </a:rPr>
              <a:t>6) Chen Y, Emerson JJ, Martin TM</a:t>
            </a:r>
          </a:p>
          <a:p>
            <a:pPr>
              <a:defRPr/>
            </a:pPr>
            <a:r>
              <a:rPr lang="en-GB" altLang="x-none" sz="1200" b="1">
                <a:solidFill>
                  <a:srgbClr val="0000FF"/>
                </a:solidFill>
              </a:rPr>
              <a:t>Evolutionary genomics: Codon volatility does not detect selection.</a:t>
            </a:r>
          </a:p>
          <a:p>
            <a:pPr>
              <a:defRPr/>
            </a:pPr>
            <a:r>
              <a:rPr lang="en-GB" altLang="x-none" sz="1200" i="1"/>
              <a:t>Nature</a:t>
            </a:r>
            <a:r>
              <a:rPr lang="en-GB" altLang="x-none" sz="1200"/>
              <a:t>. 2005 Jan 20;433(7023):E6-7.</a:t>
            </a:r>
          </a:p>
          <a:p>
            <a:pPr lvl="1">
              <a:defRPr/>
            </a:pPr>
            <a:endParaRPr lang="en-GB" altLang="x-none" sz="1200"/>
          </a:p>
          <a:p>
            <a:pPr>
              <a:defRPr/>
            </a:pPr>
            <a:r>
              <a:rPr lang="en-GB" altLang="x-none" sz="1200" b="1">
                <a:solidFill>
                  <a:srgbClr val="0000FF"/>
                </a:solidFill>
              </a:rPr>
              <a:t>7) Zhang J, 2005.</a:t>
            </a:r>
          </a:p>
          <a:p>
            <a:pPr>
              <a:defRPr/>
            </a:pPr>
            <a:r>
              <a:rPr lang="en-GB" altLang="x-none" sz="1200" b="1">
                <a:solidFill>
                  <a:srgbClr val="0000FF"/>
                </a:solidFill>
              </a:rPr>
              <a:t>On the evolution of codon volatility</a:t>
            </a:r>
            <a:endParaRPr lang="en-GB" altLang="x-none" sz="1200">
              <a:solidFill>
                <a:srgbClr val="000000"/>
              </a:solidFill>
            </a:endParaRPr>
          </a:p>
          <a:p>
            <a:pPr>
              <a:defRPr/>
            </a:pPr>
            <a:r>
              <a:rPr lang="en-GB" altLang="x-none" sz="1200" i="1">
                <a:solidFill>
                  <a:srgbClr val="000000"/>
                </a:solidFill>
              </a:rPr>
              <a:t>Genetics</a:t>
            </a:r>
            <a:r>
              <a:rPr lang="en-GB" altLang="x-none" sz="1200">
                <a:solidFill>
                  <a:srgbClr val="000000"/>
                </a:solidFill>
              </a:rPr>
              <a:t> 169: 495-501.</a:t>
            </a:r>
            <a:endParaRPr lang="en-GB" altLang="x-none" sz="1200"/>
          </a:p>
          <a:p>
            <a:pPr>
              <a:defRPr/>
            </a:pPr>
            <a:endParaRPr lang="en-GB" altLang="x-none" sz="1200"/>
          </a:p>
          <a:p>
            <a:pPr>
              <a:defRPr/>
            </a:pPr>
            <a:r>
              <a:rPr lang="en-GB" altLang="x-none" sz="1200" b="1">
                <a:solidFill>
                  <a:srgbClr val="FF0000"/>
                </a:solidFill>
              </a:rPr>
              <a:t>8) Plotkin JB, Dushoff J, Fraser HB.</a:t>
            </a:r>
            <a:r>
              <a:rPr lang="en-GB" altLang="x-none" sz="1200">
                <a:solidFill>
                  <a:srgbClr val="FF0000"/>
                </a:solidFill>
              </a:rPr>
              <a:t> </a:t>
            </a:r>
          </a:p>
          <a:p>
            <a:pPr>
              <a:defRPr/>
            </a:pPr>
            <a:r>
              <a:rPr lang="en-GB" altLang="x-none" sz="1200" b="1">
                <a:solidFill>
                  <a:srgbClr val="FF0000"/>
                </a:solidFill>
              </a:rPr>
              <a:t>Evolutionary genomics: Codon volatility does not detect selection (reply).</a:t>
            </a:r>
            <a:endParaRPr lang="en-GB" altLang="x-none" sz="1200" b="1"/>
          </a:p>
          <a:p>
            <a:pPr>
              <a:defRPr/>
            </a:pPr>
            <a:r>
              <a:rPr lang="en-GB" altLang="x-none" sz="1200" i="1"/>
              <a:t>Nature</a:t>
            </a:r>
            <a:r>
              <a:rPr lang="en-GB" altLang="x-none" sz="1200"/>
              <a:t>. 2005 Jan 20;433(7023):E7-8.</a:t>
            </a:r>
          </a:p>
          <a:p>
            <a:pPr>
              <a:spcBef>
                <a:spcPct val="50000"/>
              </a:spcBef>
              <a:defRPr/>
            </a:pPr>
            <a:r>
              <a:rPr lang="en-GB" altLang="x-none" sz="1200" b="1">
                <a:solidFill>
                  <a:srgbClr val="FF0000"/>
                </a:solidFill>
              </a:rPr>
              <a:t>9) Plotkin JB, Dushoff J, Desai MM and Fraser HB</a:t>
            </a:r>
          </a:p>
          <a:p>
            <a:pPr>
              <a:spcBef>
                <a:spcPct val="50000"/>
              </a:spcBef>
              <a:defRPr/>
            </a:pPr>
            <a:r>
              <a:rPr lang="en-GB" altLang="x-none" sz="1200" b="1">
                <a:solidFill>
                  <a:srgbClr val="FF0000"/>
                </a:solidFill>
              </a:rPr>
              <a:t>Synonymous codon and selection on proteins</a:t>
            </a:r>
            <a:endParaRPr lang="en-GB" altLang="x-none" sz="1200">
              <a:solidFill>
                <a:srgbClr val="FF0000"/>
              </a:solidFill>
            </a:endParaRPr>
          </a:p>
        </p:txBody>
      </p:sp>
      <p:sp>
        <p:nvSpPr>
          <p:cNvPr id="138243" name="Text Box 3"/>
          <p:cNvSpPr txBox="1">
            <a:spLocks noChangeArrowheads="1"/>
          </p:cNvSpPr>
          <p:nvPr/>
        </p:nvSpPr>
        <p:spPr bwMode="auto">
          <a:xfrm>
            <a:off x="3962400" y="1762125"/>
            <a:ext cx="5029200" cy="3022600"/>
          </a:xfrm>
          <a:prstGeom prst="rect">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FF0000"/>
                </a:solidFill>
              </a:rPr>
              <a:t>-&gt; Volatility is not adequate for predicting selection;</a:t>
            </a:r>
          </a:p>
          <a:p>
            <a:pPr>
              <a:spcBef>
                <a:spcPct val="50000"/>
              </a:spcBef>
              <a:defRPr/>
            </a:pPr>
            <a:r>
              <a:rPr lang="en-GB" altLang="x-none" sz="2400">
                <a:solidFill>
                  <a:srgbClr val="FF0000"/>
                </a:solidFill>
              </a:rPr>
              <a:t>-&gt; Extreme volatility classes have interesting properties, in terms of aa composition or codon bias;</a:t>
            </a:r>
          </a:p>
          <a:p>
            <a:pPr>
              <a:spcBef>
                <a:spcPct val="50000"/>
              </a:spcBef>
              <a:defRPr/>
            </a:pPr>
            <a:r>
              <a:rPr lang="en-GB" altLang="x-none" sz="2400">
                <a:solidFill>
                  <a:srgbClr val="FF0000"/>
                </a:solidFill>
              </a:rPr>
              <a:t>-&gt; Volatility may be another measure of codon bias;</a:t>
            </a:r>
            <a:endParaRPr lang="en-GB" altLang="x-none" sz="2400"/>
          </a:p>
        </p:txBody>
      </p:sp>
      <p:sp>
        <p:nvSpPr>
          <p:cNvPr id="138244" name="Text Box 4"/>
          <p:cNvSpPr txBox="1">
            <a:spLocks noChangeArrowheads="1"/>
          </p:cNvSpPr>
          <p:nvPr/>
        </p:nvSpPr>
        <p:spPr bwMode="auto">
          <a:xfrm>
            <a:off x="3962400" y="4962525"/>
            <a:ext cx="5029200" cy="1196975"/>
          </a:xfrm>
          <a:prstGeom prst="rect">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0000FF"/>
                </a:solidFill>
              </a:rPr>
              <a:t>-&gt; Authors : some genes are under more positive, or less negative, selection than others.</a:t>
            </a:r>
            <a:endParaRPr lang="en-GB" altLang="x-none"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animBg="1" autoUpdateAnimBg="0"/>
      <p:bldP spid="138244"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609600" y="838200"/>
            <a:ext cx="7696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Codon Volatility (simple substitution model):</a:t>
            </a:r>
          </a:p>
          <a:p>
            <a:pPr>
              <a:spcBef>
                <a:spcPct val="50000"/>
              </a:spcBef>
              <a:defRPr/>
            </a:pPr>
            <a:endParaRPr lang="en-GB" altLang="x-none" sz="2400" b="1">
              <a:solidFill>
                <a:srgbClr val="FF0000"/>
              </a:solidFill>
            </a:endParaRPr>
          </a:p>
          <a:p>
            <a:pPr>
              <a:spcBef>
                <a:spcPct val="50000"/>
              </a:spcBef>
              <a:defRPr/>
            </a:pPr>
            <a:r>
              <a:rPr lang="en-GB" altLang="x-none" sz="2400" b="1">
                <a:solidFill>
                  <a:srgbClr val="FF0000"/>
                </a:solidFill>
                <a:effectLst>
                  <a:outerShdw blurRad="38100" dist="38100" dir="2700000" algn="tl">
                    <a:srgbClr val="C0C0C0"/>
                  </a:outerShdw>
                </a:effectLst>
                <a:hlinkClick r:id="rId3"/>
              </a:rPr>
              <a:t>Codons and volatility under simple substitution model</a:t>
            </a:r>
            <a:endParaRPr lang="en-GB" altLang="x-none" sz="2400" b="1">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5649" name="Group 2"/>
          <p:cNvGrpSpPr>
            <a:grpSpLocks/>
          </p:cNvGrpSpPr>
          <p:nvPr/>
        </p:nvGrpSpPr>
        <p:grpSpPr bwMode="auto">
          <a:xfrm>
            <a:off x="0" y="0"/>
            <a:ext cx="9144000" cy="6873875"/>
            <a:chOff x="0" y="0"/>
            <a:chExt cx="5760" cy="4330"/>
          </a:xfrm>
        </p:grpSpPr>
        <p:graphicFrame>
          <p:nvGraphicFramePr>
            <p:cNvPr id="155650" name="Object 3"/>
            <p:cNvGraphicFramePr>
              <a:graphicFrameLocks noChangeAspect="1"/>
            </p:cNvGraphicFramePr>
            <p:nvPr/>
          </p:nvGraphicFramePr>
          <p:xfrm>
            <a:off x="0" y="0"/>
            <a:ext cx="5760" cy="3264"/>
          </p:xfrm>
          <a:graphic>
            <a:graphicData uri="http://schemas.openxmlformats.org/presentationml/2006/ole">
              <mc:AlternateContent xmlns:mc="http://schemas.openxmlformats.org/markup-compatibility/2006">
                <mc:Choice xmlns:v="urn:schemas-microsoft-com:vml" Requires="v">
                  <p:oleObj spid="_x0000_s155699" name="Document" r:id="rId4" imgW="16736508" imgH="17473016" progId="Word.Document.8">
                    <p:embed/>
                  </p:oleObj>
                </mc:Choice>
                <mc:Fallback>
                  <p:oleObj name="Document" r:id="rId4" imgW="16736508" imgH="17473016"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60" cy="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55651" name="Object 4"/>
            <p:cNvGraphicFramePr>
              <a:graphicFrameLocks noChangeAspect="1"/>
            </p:cNvGraphicFramePr>
            <p:nvPr/>
          </p:nvGraphicFramePr>
          <p:xfrm>
            <a:off x="0" y="3264"/>
            <a:ext cx="5760" cy="1066"/>
          </p:xfrm>
          <a:graphic>
            <a:graphicData uri="http://schemas.openxmlformats.org/presentationml/2006/ole">
              <mc:AlternateContent xmlns:mc="http://schemas.openxmlformats.org/markup-compatibility/2006">
                <mc:Choice xmlns:v="urn:schemas-microsoft-com:vml" Requires="v">
                  <p:oleObj spid="_x0000_s155700" name="Document" r:id="rId6" imgW="16723810" imgH="4901587" progId="Word.Document.8">
                    <p:embed/>
                  </p:oleObj>
                </mc:Choice>
                <mc:Fallback>
                  <p:oleObj name="Document" r:id="rId6" imgW="16723810" imgH="4901587" progId="Word.Documen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264"/>
                          <a:ext cx="5760" cy="1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7697" name="Group 3"/>
          <p:cNvGrpSpPr>
            <a:grpSpLocks/>
          </p:cNvGrpSpPr>
          <p:nvPr/>
        </p:nvGrpSpPr>
        <p:grpSpPr bwMode="auto">
          <a:xfrm>
            <a:off x="609600" y="152400"/>
            <a:ext cx="7772400" cy="5638800"/>
            <a:chOff x="384" y="96"/>
            <a:chExt cx="4896" cy="3552"/>
          </a:xfrm>
        </p:grpSpPr>
        <p:graphicFrame>
          <p:nvGraphicFramePr>
            <p:cNvPr id="157699" name="Object 4"/>
            <p:cNvGraphicFramePr>
              <a:graphicFrameLocks noChangeAspect="1"/>
            </p:cNvGraphicFramePr>
            <p:nvPr/>
          </p:nvGraphicFramePr>
          <p:xfrm>
            <a:off x="384" y="96"/>
            <a:ext cx="4896" cy="3053"/>
          </p:xfrm>
          <a:graphic>
            <a:graphicData uri="http://schemas.openxmlformats.org/presentationml/2006/ole">
              <mc:AlternateContent xmlns:mc="http://schemas.openxmlformats.org/markup-compatibility/2006">
                <mc:Choice xmlns:v="urn:schemas-microsoft-com:vml" Requires="v">
                  <p:oleObj spid="_x0000_s157745" name="Feuille de calcul" r:id="rId4" imgW="20419048" imgH="13587302" progId="Excel.Sheet.8">
                    <p:embed/>
                  </p:oleObj>
                </mc:Choice>
                <mc:Fallback>
                  <p:oleObj name="Feuille de calcul" r:id="rId4" imgW="20419048" imgH="13587302"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96"/>
                          <a:ext cx="4896" cy="3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157700" name="Group 5"/>
            <p:cNvGrpSpPr>
              <a:grpSpLocks/>
            </p:cNvGrpSpPr>
            <p:nvPr/>
          </p:nvGrpSpPr>
          <p:grpSpPr bwMode="auto">
            <a:xfrm>
              <a:off x="384" y="2976"/>
              <a:ext cx="2928" cy="624"/>
              <a:chOff x="384" y="2976"/>
              <a:chExt cx="2928" cy="624"/>
            </a:xfrm>
          </p:grpSpPr>
          <p:sp>
            <p:nvSpPr>
              <p:cNvPr id="123910" name="Text Box 6"/>
              <p:cNvSpPr txBox="1">
                <a:spLocks noChangeArrowheads="1"/>
              </p:cNvSpPr>
              <p:nvPr/>
            </p:nvSpPr>
            <p:spPr bwMode="auto">
              <a:xfrm>
                <a:off x="384" y="33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accent2"/>
                    </a:solidFill>
                  </a:rPr>
                  <a:t>Arg</a:t>
                </a:r>
                <a:endParaRPr lang="en-GB" altLang="x-none" sz="2400"/>
              </a:p>
            </p:txBody>
          </p:sp>
          <p:sp>
            <p:nvSpPr>
              <p:cNvPr id="123911" name="Line 7"/>
              <p:cNvSpPr>
                <a:spLocks noChangeShapeType="1"/>
              </p:cNvSpPr>
              <p:nvPr/>
            </p:nvSpPr>
            <p:spPr bwMode="auto">
              <a:xfrm flipV="1">
                <a:off x="624" y="2976"/>
                <a:ext cx="192"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12" name="Line 8"/>
              <p:cNvSpPr>
                <a:spLocks noChangeShapeType="1"/>
              </p:cNvSpPr>
              <p:nvPr/>
            </p:nvSpPr>
            <p:spPr bwMode="auto">
              <a:xfrm flipV="1">
                <a:off x="624" y="2976"/>
                <a:ext cx="960"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13" name="Line 9"/>
              <p:cNvSpPr>
                <a:spLocks noChangeShapeType="1"/>
              </p:cNvSpPr>
              <p:nvPr/>
            </p:nvSpPr>
            <p:spPr bwMode="auto">
              <a:xfrm flipV="1">
                <a:off x="624" y="2976"/>
                <a:ext cx="2688"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157701" name="Group 10"/>
            <p:cNvGrpSpPr>
              <a:grpSpLocks/>
            </p:cNvGrpSpPr>
            <p:nvPr/>
          </p:nvGrpSpPr>
          <p:grpSpPr bwMode="auto">
            <a:xfrm>
              <a:off x="1152" y="2976"/>
              <a:ext cx="864" cy="672"/>
              <a:chOff x="1152" y="2976"/>
              <a:chExt cx="864" cy="672"/>
            </a:xfrm>
          </p:grpSpPr>
          <p:sp>
            <p:nvSpPr>
              <p:cNvPr id="123915" name="Text Box 11"/>
              <p:cNvSpPr txBox="1">
                <a:spLocks noChangeArrowheads="1"/>
              </p:cNvSpPr>
              <p:nvPr/>
            </p:nvSpPr>
            <p:spPr bwMode="auto">
              <a:xfrm>
                <a:off x="1488" y="336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FF"/>
                    </a:solidFill>
                  </a:rPr>
                  <a:t>Gly</a:t>
                </a:r>
                <a:endParaRPr lang="en-GB" altLang="x-none" sz="2400">
                  <a:solidFill>
                    <a:srgbClr val="FF00FF"/>
                  </a:solidFill>
                </a:endParaRPr>
              </a:p>
            </p:txBody>
          </p:sp>
          <p:sp>
            <p:nvSpPr>
              <p:cNvPr id="123916" name="Line 12"/>
              <p:cNvSpPr>
                <a:spLocks noChangeShapeType="1"/>
              </p:cNvSpPr>
              <p:nvPr/>
            </p:nvSpPr>
            <p:spPr bwMode="auto">
              <a:xfrm flipV="1">
                <a:off x="1728" y="2976"/>
                <a:ext cx="48" cy="384"/>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17" name="Line 13"/>
              <p:cNvSpPr>
                <a:spLocks noChangeShapeType="1"/>
              </p:cNvSpPr>
              <p:nvPr/>
            </p:nvSpPr>
            <p:spPr bwMode="auto">
              <a:xfrm flipH="1" flipV="1">
                <a:off x="1152" y="2976"/>
                <a:ext cx="576" cy="384"/>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157702" name="Group 14"/>
            <p:cNvGrpSpPr>
              <a:grpSpLocks/>
            </p:cNvGrpSpPr>
            <p:nvPr/>
          </p:nvGrpSpPr>
          <p:grpSpPr bwMode="auto">
            <a:xfrm>
              <a:off x="960" y="2976"/>
              <a:ext cx="2208" cy="672"/>
              <a:chOff x="960" y="2976"/>
              <a:chExt cx="2208" cy="672"/>
            </a:xfrm>
          </p:grpSpPr>
          <p:sp>
            <p:nvSpPr>
              <p:cNvPr id="123919" name="Text Box 15"/>
              <p:cNvSpPr txBox="1">
                <a:spLocks noChangeArrowheads="1"/>
              </p:cNvSpPr>
              <p:nvPr/>
            </p:nvSpPr>
            <p:spPr bwMode="auto">
              <a:xfrm>
                <a:off x="2400" y="336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folHlink"/>
                    </a:solidFill>
                  </a:rPr>
                  <a:t>Leu</a:t>
                </a:r>
                <a:endParaRPr lang="en-GB" altLang="x-none" sz="2400"/>
              </a:p>
            </p:txBody>
          </p:sp>
          <p:sp>
            <p:nvSpPr>
              <p:cNvPr id="123920" name="Line 16"/>
              <p:cNvSpPr>
                <a:spLocks noChangeShapeType="1"/>
              </p:cNvSpPr>
              <p:nvPr/>
            </p:nvSpPr>
            <p:spPr bwMode="auto">
              <a:xfrm flipH="1" flipV="1">
                <a:off x="960" y="2976"/>
                <a:ext cx="1680" cy="432"/>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21" name="Line 17"/>
              <p:cNvSpPr>
                <a:spLocks noChangeShapeType="1"/>
              </p:cNvSpPr>
              <p:nvPr/>
            </p:nvSpPr>
            <p:spPr bwMode="auto">
              <a:xfrm flipH="1" flipV="1">
                <a:off x="2016" y="2976"/>
                <a:ext cx="624" cy="432"/>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22" name="Line 18"/>
              <p:cNvSpPr>
                <a:spLocks noChangeShapeType="1"/>
              </p:cNvSpPr>
              <p:nvPr/>
            </p:nvSpPr>
            <p:spPr bwMode="auto">
              <a:xfrm flipV="1">
                <a:off x="2640" y="2976"/>
                <a:ext cx="528" cy="432"/>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nvGrpSpPr>
            <p:cNvPr id="157703" name="Group 19"/>
            <p:cNvGrpSpPr>
              <a:grpSpLocks/>
            </p:cNvGrpSpPr>
            <p:nvPr/>
          </p:nvGrpSpPr>
          <p:grpSpPr bwMode="auto">
            <a:xfrm>
              <a:off x="1056" y="2976"/>
              <a:ext cx="3888" cy="672"/>
              <a:chOff x="1056" y="2976"/>
              <a:chExt cx="3888" cy="672"/>
            </a:xfrm>
          </p:grpSpPr>
          <p:sp>
            <p:nvSpPr>
              <p:cNvPr id="123924" name="Text Box 20"/>
              <p:cNvSpPr txBox="1">
                <a:spLocks noChangeArrowheads="1"/>
              </p:cNvSpPr>
              <p:nvPr/>
            </p:nvSpPr>
            <p:spPr bwMode="auto">
              <a:xfrm>
                <a:off x="3504" y="336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hlink"/>
                    </a:solidFill>
                  </a:rPr>
                  <a:t>Ser</a:t>
                </a:r>
                <a:endParaRPr lang="en-GB" altLang="x-none" sz="2400"/>
              </a:p>
            </p:txBody>
          </p:sp>
          <p:sp>
            <p:nvSpPr>
              <p:cNvPr id="123925" name="Line 21"/>
              <p:cNvSpPr>
                <a:spLocks noChangeShapeType="1"/>
              </p:cNvSpPr>
              <p:nvPr/>
            </p:nvSpPr>
            <p:spPr bwMode="auto">
              <a:xfrm flipV="1">
                <a:off x="3744" y="2976"/>
                <a:ext cx="1200" cy="43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26" name="Line 22"/>
              <p:cNvSpPr>
                <a:spLocks noChangeShapeType="1"/>
              </p:cNvSpPr>
              <p:nvPr/>
            </p:nvSpPr>
            <p:spPr bwMode="auto">
              <a:xfrm flipH="1" flipV="1">
                <a:off x="1056" y="2976"/>
                <a:ext cx="2688" cy="43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27" name="Line 23"/>
              <p:cNvSpPr>
                <a:spLocks noChangeShapeType="1"/>
              </p:cNvSpPr>
              <p:nvPr/>
            </p:nvSpPr>
            <p:spPr bwMode="auto">
              <a:xfrm flipH="1" flipV="1">
                <a:off x="1248" y="2976"/>
                <a:ext cx="2496" cy="43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3928" name="Line 24"/>
              <p:cNvSpPr>
                <a:spLocks noChangeShapeType="1"/>
              </p:cNvSpPr>
              <p:nvPr/>
            </p:nvSpPr>
            <p:spPr bwMode="auto">
              <a:xfrm flipH="1" flipV="1">
                <a:off x="2448" y="2976"/>
                <a:ext cx="1296" cy="43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grpSp>
      <p:sp>
        <p:nvSpPr>
          <p:cNvPr id="123929" name="Text Box 25"/>
          <p:cNvSpPr txBox="1">
            <a:spLocks noChangeArrowheads="1"/>
          </p:cNvSpPr>
          <p:nvPr/>
        </p:nvSpPr>
        <p:spPr bwMode="auto">
          <a:xfrm>
            <a:off x="-76200" y="5715000"/>
            <a:ext cx="9067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FF0000"/>
                </a:solidFill>
              </a:rPr>
              <a:t>•</a:t>
            </a:r>
            <a:r>
              <a:rPr lang="en-GB" altLang="x-none" sz="2400"/>
              <a:t> 12 distinct volatility values</a:t>
            </a:r>
          </a:p>
          <a:p>
            <a:pPr>
              <a:spcBef>
                <a:spcPct val="50000"/>
              </a:spcBef>
              <a:defRPr/>
            </a:pPr>
            <a:r>
              <a:rPr lang="en-GB" altLang="x-none" sz="2400">
                <a:solidFill>
                  <a:srgbClr val="FF0000"/>
                </a:solidFill>
              </a:rPr>
              <a:t>•</a:t>
            </a:r>
            <a:r>
              <a:rPr lang="en-GB" altLang="x-none" sz="2400"/>
              <a:t> only 4 aa contain synonymous codons (22) of different volatilities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9745" name="Object 2"/>
          <p:cNvGraphicFramePr>
            <a:graphicFrameLocks noChangeAspect="1"/>
          </p:cNvGraphicFramePr>
          <p:nvPr/>
        </p:nvGraphicFramePr>
        <p:xfrm>
          <a:off x="0" y="560388"/>
          <a:ext cx="6781800" cy="5737225"/>
        </p:xfrm>
        <a:graphic>
          <a:graphicData uri="http://schemas.openxmlformats.org/presentationml/2006/ole">
            <mc:AlternateContent xmlns:mc="http://schemas.openxmlformats.org/markup-compatibility/2006">
              <mc:Choice xmlns:v="urn:schemas-microsoft-com:vml" Requires="v">
                <p:oleObj spid="_x0000_s159795" name="Document" r:id="rId4" imgW="14615873" imgH="11466667" progId="Word.Document.8">
                  <p:embed/>
                </p:oleObj>
              </mc:Choice>
              <mc:Fallback>
                <p:oleObj name="Document" r:id="rId4" imgW="14615873" imgH="11466667"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0388"/>
                        <a:ext cx="6781800" cy="573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8003" name="Text Box 3"/>
          <p:cNvSpPr txBox="1">
            <a:spLocks noChangeArrowheads="1"/>
          </p:cNvSpPr>
          <p:nvPr/>
        </p:nvSpPr>
        <p:spPr bwMode="auto">
          <a:xfrm>
            <a:off x="4114800" y="6019800"/>
            <a:ext cx="2971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800" b="1">
                <a:latin typeface="Courier" charset="0"/>
              </a:rPr>
              <a:t>Spearman r = 0.4312</a:t>
            </a:r>
          </a:p>
          <a:p>
            <a:pPr>
              <a:defRPr/>
            </a:pPr>
            <a:r>
              <a:rPr lang="en-GB" altLang="x-none" sz="1800" b="1"/>
              <a:t>p &lt; 0.0005</a:t>
            </a:r>
            <a:endParaRPr lang="en-GB" altLang="x-none" sz="2400" b="1"/>
          </a:p>
        </p:txBody>
      </p:sp>
      <p:graphicFrame>
        <p:nvGraphicFramePr>
          <p:cNvPr id="159747" name="Object 4"/>
          <p:cNvGraphicFramePr>
            <a:graphicFrameLocks noChangeAspect="1"/>
          </p:cNvGraphicFramePr>
          <p:nvPr/>
        </p:nvGraphicFramePr>
        <p:xfrm>
          <a:off x="6477000" y="228600"/>
          <a:ext cx="4114800" cy="3911600"/>
        </p:xfrm>
        <a:graphic>
          <a:graphicData uri="http://schemas.openxmlformats.org/presentationml/2006/ole">
            <mc:AlternateContent xmlns:mc="http://schemas.openxmlformats.org/markup-compatibility/2006">
              <mc:Choice xmlns:v="urn:schemas-microsoft-com:vml" Requires="v">
                <p:oleObj spid="_x0000_s159796" name="Document" r:id="rId6" imgW="23415873" imgH="15593651" progId="Word.Document.8">
                  <p:embed/>
                </p:oleObj>
              </mc:Choice>
              <mc:Fallback>
                <p:oleObj name="Document" r:id="rId6" imgW="23415873" imgH="15593651" progId="Word.Documen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228600"/>
                        <a:ext cx="4114800" cy="391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1793" name="Object 2"/>
          <p:cNvGraphicFramePr>
            <a:graphicFrameLocks noChangeAspect="1"/>
          </p:cNvGraphicFramePr>
          <p:nvPr/>
        </p:nvGraphicFramePr>
        <p:xfrm>
          <a:off x="0" y="228600"/>
          <a:ext cx="6553200" cy="5737225"/>
        </p:xfrm>
        <a:graphic>
          <a:graphicData uri="http://schemas.openxmlformats.org/presentationml/2006/ole">
            <mc:AlternateContent xmlns:mc="http://schemas.openxmlformats.org/markup-compatibility/2006">
              <mc:Choice xmlns:v="urn:schemas-microsoft-com:vml" Requires="v">
                <p:oleObj spid="_x0000_s161867" name="Document" r:id="rId4" imgW="14615873" imgH="11466667" progId="Word.Document.8">
                  <p:embed/>
                </p:oleObj>
              </mc:Choice>
              <mc:Fallback>
                <p:oleObj name="Document" r:id="rId4" imgW="14615873" imgH="11466667"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6553200" cy="573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9027" name="Text Box 3"/>
          <p:cNvSpPr txBox="1">
            <a:spLocks noChangeArrowheads="1"/>
          </p:cNvSpPr>
          <p:nvPr/>
        </p:nvSpPr>
        <p:spPr bwMode="auto">
          <a:xfrm>
            <a:off x="5867400" y="5911850"/>
            <a:ext cx="2971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800" b="1">
                <a:latin typeface="Courier" charset="0"/>
              </a:rPr>
              <a:t>Spearman r = 0.4283</a:t>
            </a:r>
          </a:p>
          <a:p>
            <a:pPr>
              <a:defRPr/>
            </a:pPr>
            <a:r>
              <a:rPr lang="en-GB" altLang="x-none" sz="1800" b="1">
                <a:latin typeface="Courier" charset="0"/>
              </a:rPr>
              <a:t>p &lt; 0.0006</a:t>
            </a:r>
            <a:endParaRPr lang="en-GB" altLang="x-none" sz="2400"/>
          </a:p>
        </p:txBody>
      </p:sp>
      <p:grpSp>
        <p:nvGrpSpPr>
          <p:cNvPr id="161795" name="Group 6"/>
          <p:cNvGrpSpPr>
            <a:grpSpLocks/>
          </p:cNvGrpSpPr>
          <p:nvPr/>
        </p:nvGrpSpPr>
        <p:grpSpPr bwMode="auto">
          <a:xfrm>
            <a:off x="5943600" y="304800"/>
            <a:ext cx="5867400" cy="3911600"/>
            <a:chOff x="3408" y="192"/>
            <a:chExt cx="4128" cy="2464"/>
          </a:xfrm>
        </p:grpSpPr>
        <p:graphicFrame>
          <p:nvGraphicFramePr>
            <p:cNvPr id="161796" name="Object 4"/>
            <p:cNvGraphicFramePr>
              <a:graphicFrameLocks noChangeAspect="1"/>
            </p:cNvGraphicFramePr>
            <p:nvPr/>
          </p:nvGraphicFramePr>
          <p:xfrm>
            <a:off x="3847" y="192"/>
            <a:ext cx="3689" cy="2464"/>
          </p:xfrm>
          <a:graphic>
            <a:graphicData uri="http://schemas.openxmlformats.org/presentationml/2006/ole">
              <mc:AlternateContent xmlns:mc="http://schemas.openxmlformats.org/markup-compatibility/2006">
                <mc:Choice xmlns:v="urn:schemas-microsoft-com:vml" Requires="v">
                  <p:oleObj spid="_x0000_s161868" name="Document" r:id="rId6" imgW="23415873" imgH="15593651" progId="Word.Document.8">
                    <p:embed/>
                  </p:oleObj>
                </mc:Choice>
                <mc:Fallback>
                  <p:oleObj name="Document" r:id="rId6" imgW="23415873" imgH="15593651" progId="Word.Documen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7" y="192"/>
                          <a:ext cx="3689" cy="2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1797" name="Object 5"/>
            <p:cNvGraphicFramePr>
              <a:graphicFrameLocks noChangeAspect="1"/>
            </p:cNvGraphicFramePr>
            <p:nvPr/>
          </p:nvGraphicFramePr>
          <p:xfrm>
            <a:off x="3408" y="192"/>
            <a:ext cx="3689" cy="2464"/>
          </p:xfrm>
          <a:graphic>
            <a:graphicData uri="http://schemas.openxmlformats.org/presentationml/2006/ole">
              <mc:AlternateContent xmlns:mc="http://schemas.openxmlformats.org/markup-compatibility/2006">
                <mc:Choice xmlns:v="urn:schemas-microsoft-com:vml" Requires="v">
                  <p:oleObj spid="_x0000_s161869" name="Document" r:id="rId8" imgW="23415873" imgH="15593651" progId="Word.Document.8">
                    <p:embed/>
                  </p:oleObj>
                </mc:Choice>
                <mc:Fallback>
                  <p:oleObj name="Document" r:id="rId8" imgW="23415873" imgH="15593651" progId="Word.Document.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8" y="192"/>
                          <a:ext cx="3689" cy="2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889" name="Group 7"/>
          <p:cNvGrpSpPr>
            <a:grpSpLocks/>
          </p:cNvGrpSpPr>
          <p:nvPr/>
        </p:nvGrpSpPr>
        <p:grpSpPr bwMode="auto">
          <a:xfrm>
            <a:off x="1828800" y="0"/>
            <a:ext cx="4724400" cy="6858000"/>
            <a:chOff x="1152" y="0"/>
            <a:chExt cx="2976" cy="4320"/>
          </a:xfrm>
        </p:grpSpPr>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0"/>
              <a:ext cx="2976"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5955" name="Line 3"/>
            <p:cNvSpPr>
              <a:spLocks noChangeShapeType="1"/>
            </p:cNvSpPr>
            <p:nvPr/>
          </p:nvSpPr>
          <p:spPr bwMode="auto">
            <a:xfrm>
              <a:off x="3312" y="52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5956" name="Line 4"/>
            <p:cNvSpPr>
              <a:spLocks noChangeShapeType="1"/>
            </p:cNvSpPr>
            <p:nvPr/>
          </p:nvSpPr>
          <p:spPr bwMode="auto">
            <a:xfrm>
              <a:off x="3504" y="14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sp>
          <p:nvSpPr>
            <p:cNvPr id="125958" name="Line 6"/>
            <p:cNvSpPr>
              <a:spLocks noChangeShapeType="1"/>
            </p:cNvSpPr>
            <p:nvPr/>
          </p:nvSpPr>
          <p:spPr bwMode="auto">
            <a:xfrm>
              <a:off x="3072" y="321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ZoneTexte 12"/>
          <p:cNvSpPr txBox="1">
            <a:spLocks noChangeArrowheads="1"/>
          </p:cNvSpPr>
          <p:nvPr/>
        </p:nvSpPr>
        <p:spPr bwMode="auto">
          <a:xfrm>
            <a:off x="0" y="-26988"/>
            <a:ext cx="9144000" cy="7080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000" b="1" dirty="0">
                <a:solidFill>
                  <a:srgbClr val="0000FF"/>
                </a:solidFill>
                <a:latin typeface="Arial" charset="0"/>
                <a:ea typeface="Arial" charset="0"/>
                <a:cs typeface="Arial" charset="0"/>
              </a:rPr>
              <a:t>Mutation</a:t>
            </a:r>
          </a:p>
        </p:txBody>
      </p:sp>
      <p:grpSp>
        <p:nvGrpSpPr>
          <p:cNvPr id="30722" name="Grouper 3"/>
          <p:cNvGrpSpPr>
            <a:grpSpLocks/>
          </p:cNvGrpSpPr>
          <p:nvPr/>
        </p:nvGrpSpPr>
        <p:grpSpPr bwMode="auto">
          <a:xfrm>
            <a:off x="5483225" y="2276475"/>
            <a:ext cx="3481388" cy="2376488"/>
            <a:chOff x="3635896" y="4365104"/>
            <a:chExt cx="3480867" cy="2376264"/>
          </a:xfrm>
        </p:grpSpPr>
        <p:sp>
          <p:nvSpPr>
            <p:cNvPr id="30725" name="ZoneTexte 1"/>
            <p:cNvSpPr txBox="1">
              <a:spLocks noChangeArrowheads="1"/>
            </p:cNvSpPr>
            <p:nvPr/>
          </p:nvSpPr>
          <p:spPr bwMode="auto">
            <a:xfrm>
              <a:off x="3635896" y="4365104"/>
              <a:ext cx="34808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6000" b="1">
                  <a:latin typeface="Arial" charset="0"/>
                  <a:ea typeface="Arial" charset="0"/>
                  <a:cs typeface="Arial" charset="0"/>
                </a:rPr>
                <a:t>ATCTAG</a:t>
              </a:r>
            </a:p>
          </p:txBody>
        </p:sp>
        <p:sp>
          <p:nvSpPr>
            <p:cNvPr id="30726" name="ZoneTexte 9"/>
            <p:cNvSpPr txBox="1">
              <a:spLocks noChangeArrowheads="1"/>
            </p:cNvSpPr>
            <p:nvPr/>
          </p:nvSpPr>
          <p:spPr bwMode="auto">
            <a:xfrm>
              <a:off x="3635896" y="5725705"/>
              <a:ext cx="34808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6000" b="1">
                  <a:latin typeface="Arial" charset="0"/>
                  <a:ea typeface="Arial" charset="0"/>
                  <a:cs typeface="Arial" charset="0"/>
                </a:rPr>
                <a:t>ATC</a:t>
              </a:r>
              <a:r>
                <a:rPr lang="en-GB" altLang="x-none" sz="6000" b="1">
                  <a:solidFill>
                    <a:srgbClr val="FF0000"/>
                  </a:solidFill>
                  <a:latin typeface="Arial" charset="0"/>
                  <a:ea typeface="Arial" charset="0"/>
                  <a:cs typeface="Arial" charset="0"/>
                </a:rPr>
                <a:t>G</a:t>
              </a:r>
              <a:r>
                <a:rPr lang="en-GB" altLang="x-none" sz="6000" b="1">
                  <a:latin typeface="Arial" charset="0"/>
                  <a:ea typeface="Arial" charset="0"/>
                  <a:cs typeface="Arial" charset="0"/>
                </a:rPr>
                <a:t>AG</a:t>
              </a:r>
            </a:p>
          </p:txBody>
        </p:sp>
        <p:sp>
          <p:nvSpPr>
            <p:cNvPr id="30727" name="Flèche vers le bas 2"/>
            <p:cNvSpPr>
              <a:spLocks noChangeArrowheads="1"/>
            </p:cNvSpPr>
            <p:nvPr/>
          </p:nvSpPr>
          <p:spPr bwMode="auto">
            <a:xfrm>
              <a:off x="5292080" y="5315644"/>
              <a:ext cx="280020" cy="561628"/>
            </a:xfrm>
            <a:prstGeom prst="downArrow">
              <a:avLst>
                <a:gd name="adj1" fmla="val 50000"/>
                <a:gd name="adj2" fmla="val 50002"/>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x-none" altLang="x-none" sz="1200"/>
            </a:p>
          </p:txBody>
        </p:sp>
      </p:grpSp>
      <p:sp>
        <p:nvSpPr>
          <p:cNvPr id="30723" name="ZoneTexte 4"/>
          <p:cNvSpPr txBox="1">
            <a:spLocks noChangeArrowheads="1"/>
          </p:cNvSpPr>
          <p:nvPr/>
        </p:nvSpPr>
        <p:spPr bwMode="auto">
          <a:xfrm>
            <a:off x="179388" y="2566988"/>
            <a:ext cx="54006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3600" b="1">
                <a:solidFill>
                  <a:srgbClr val="0000FF"/>
                </a:solidFill>
                <a:latin typeface="Arial" charset="0"/>
                <a:ea typeface="Arial" charset="0"/>
                <a:cs typeface="Arial" charset="0"/>
              </a:rPr>
              <a:t>Normal DNA sequence:</a:t>
            </a:r>
          </a:p>
        </p:txBody>
      </p:sp>
      <p:sp>
        <p:nvSpPr>
          <p:cNvPr id="30724" name="ZoneTexte 5"/>
          <p:cNvSpPr txBox="1">
            <a:spLocks noChangeArrowheads="1"/>
          </p:cNvSpPr>
          <p:nvPr/>
        </p:nvSpPr>
        <p:spPr bwMode="auto">
          <a:xfrm>
            <a:off x="0" y="3935413"/>
            <a:ext cx="5483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3600" b="1">
                <a:solidFill>
                  <a:srgbClr val="0000FF"/>
                </a:solidFill>
                <a:latin typeface="Arial" charset="0"/>
                <a:ea typeface="Arial" charset="0"/>
                <a:cs typeface="Arial" charset="0"/>
              </a:rPr>
              <a:t>Mutated DNA sequence: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0" y="-26988"/>
            <a:ext cx="9144000" cy="64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dirty="0">
                <a:solidFill>
                  <a:srgbClr val="FF0000"/>
                </a:solidFill>
              </a:rPr>
              <a:t>References:</a:t>
            </a:r>
            <a:endParaRPr lang="en-GB" altLang="x-none" sz="2000" b="1" dirty="0"/>
          </a:p>
          <a:p>
            <a:pPr>
              <a:spcBef>
                <a:spcPct val="50000"/>
              </a:spcBef>
              <a:defRPr/>
            </a:pPr>
            <a:r>
              <a:rPr lang="en-GB" altLang="x-none" sz="2000" b="1" dirty="0">
                <a:solidFill>
                  <a:srgbClr val="FF0000"/>
                </a:solidFill>
              </a:rPr>
              <a:t>•</a:t>
            </a:r>
            <a:r>
              <a:rPr lang="en-GB" altLang="x-none" sz="2000" b="1" dirty="0"/>
              <a:t> </a:t>
            </a:r>
            <a:r>
              <a:rPr lang="en-GB" altLang="x-none" sz="2000" b="1" dirty="0" err="1"/>
              <a:t>Ziheng</a:t>
            </a:r>
            <a:r>
              <a:rPr lang="en-GB" altLang="x-none" sz="2000" b="1" dirty="0"/>
              <a:t> Yang and </a:t>
            </a:r>
            <a:r>
              <a:rPr lang="en-GB" altLang="x-none" sz="2000" b="1" dirty="0" err="1"/>
              <a:t>Rasmus</a:t>
            </a:r>
            <a:r>
              <a:rPr lang="en-GB" altLang="x-none" sz="2000" b="1" dirty="0"/>
              <a:t> Nielsen (2000)</a:t>
            </a:r>
          </a:p>
          <a:p>
            <a:pPr>
              <a:defRPr/>
            </a:pPr>
            <a:r>
              <a:rPr lang="en-GB" altLang="x-none" sz="2000" b="1" dirty="0">
                <a:solidFill>
                  <a:srgbClr val="000000"/>
                </a:solidFill>
              </a:rPr>
              <a:t>Estimating synonymous and nonsynonymous substitution rates under realistic evolutionary models.</a:t>
            </a:r>
          </a:p>
          <a:p>
            <a:pPr>
              <a:defRPr/>
            </a:pPr>
            <a:r>
              <a:rPr lang="en-GB" altLang="x-none" sz="2000" b="1" i="1" dirty="0" err="1">
                <a:solidFill>
                  <a:srgbClr val="000000"/>
                </a:solidFill>
              </a:rPr>
              <a:t>Mol</a:t>
            </a:r>
            <a:r>
              <a:rPr lang="en-GB" altLang="x-none" sz="2000" b="1" i="1" dirty="0">
                <a:solidFill>
                  <a:srgbClr val="000000"/>
                </a:solidFill>
              </a:rPr>
              <a:t> </a:t>
            </a:r>
            <a:r>
              <a:rPr lang="en-GB" altLang="x-none" sz="2000" b="1" i="1" dirty="0" err="1">
                <a:solidFill>
                  <a:srgbClr val="000000"/>
                </a:solidFill>
              </a:rPr>
              <a:t>Biol</a:t>
            </a:r>
            <a:r>
              <a:rPr lang="en-GB" altLang="x-none" sz="2000" b="1" i="1" dirty="0">
                <a:solidFill>
                  <a:srgbClr val="000000"/>
                </a:solidFill>
              </a:rPr>
              <a:t> </a:t>
            </a:r>
            <a:r>
              <a:rPr lang="en-GB" altLang="x-none" sz="2000" b="1" i="1" dirty="0" err="1">
                <a:solidFill>
                  <a:srgbClr val="000000"/>
                </a:solidFill>
              </a:rPr>
              <a:t>Evol</a:t>
            </a:r>
            <a:r>
              <a:rPr lang="en-GB" altLang="x-none" sz="2000" b="1" i="1" dirty="0">
                <a:solidFill>
                  <a:srgbClr val="000000"/>
                </a:solidFill>
              </a:rPr>
              <a:t>.</a:t>
            </a:r>
            <a:r>
              <a:rPr lang="en-GB" altLang="x-none" sz="2000" b="1" dirty="0">
                <a:solidFill>
                  <a:srgbClr val="000000"/>
                </a:solidFill>
              </a:rPr>
              <a:t> 17:32-43. </a:t>
            </a:r>
            <a:endParaRPr lang="en-GB" altLang="x-none" sz="2000" b="1" dirty="0"/>
          </a:p>
          <a:p>
            <a:pPr>
              <a:spcBef>
                <a:spcPct val="50000"/>
              </a:spcBef>
              <a:defRPr/>
            </a:pPr>
            <a:r>
              <a:rPr lang="en-GB" altLang="x-none" sz="2000" b="1" dirty="0"/>
              <a:t>• Yang Z. and </a:t>
            </a:r>
            <a:r>
              <a:rPr lang="en-GB" altLang="x-none" sz="2000" b="1" dirty="0" err="1"/>
              <a:t>Bielawski</a:t>
            </a:r>
            <a:r>
              <a:rPr lang="en-GB" altLang="x-none" sz="2000" b="1" dirty="0"/>
              <a:t> J.P. (2000)</a:t>
            </a:r>
          </a:p>
          <a:p>
            <a:pPr>
              <a:spcBef>
                <a:spcPct val="50000"/>
              </a:spcBef>
              <a:defRPr/>
            </a:pPr>
            <a:r>
              <a:rPr lang="en-GB" altLang="x-none" sz="2000" b="1" dirty="0"/>
              <a:t>Statistical methods for detecting molecular adaptation</a:t>
            </a:r>
          </a:p>
          <a:p>
            <a:pPr>
              <a:spcBef>
                <a:spcPct val="50000"/>
              </a:spcBef>
              <a:defRPr/>
            </a:pPr>
            <a:r>
              <a:rPr lang="en-GB" altLang="x-none" sz="2000" b="1" i="1" dirty="0"/>
              <a:t>Trends </a:t>
            </a:r>
            <a:r>
              <a:rPr lang="en-GB" altLang="x-none" sz="2000" b="1" i="1" dirty="0" err="1"/>
              <a:t>Ecol</a:t>
            </a:r>
            <a:r>
              <a:rPr lang="en-GB" altLang="x-none" sz="2000" b="1" i="1" dirty="0"/>
              <a:t> </a:t>
            </a:r>
            <a:r>
              <a:rPr lang="en-GB" altLang="x-none" sz="2000" b="1" i="1" dirty="0" err="1"/>
              <a:t>Evol</a:t>
            </a:r>
            <a:r>
              <a:rPr lang="en-GB" altLang="x-none" sz="2000" b="1" i="1" dirty="0"/>
              <a:t>.</a:t>
            </a:r>
            <a:r>
              <a:rPr lang="en-GB" altLang="x-none" sz="2000" b="1" dirty="0"/>
              <a:t> 15:496-503.</a:t>
            </a:r>
          </a:p>
          <a:p>
            <a:pPr>
              <a:defRPr/>
            </a:pPr>
            <a:r>
              <a:rPr lang="en-GB" altLang="x-none" sz="2000" b="1" dirty="0">
                <a:solidFill>
                  <a:srgbClr val="0000FF"/>
                </a:solidFill>
              </a:rPr>
              <a:t>• Phylogenetic Analysis by Maximum Likelihood (PAML) </a:t>
            </a:r>
          </a:p>
          <a:p>
            <a:pPr>
              <a:defRPr/>
            </a:pPr>
            <a:r>
              <a:rPr lang="en-GB" altLang="x-none" sz="2000" b="1" dirty="0">
                <a:solidFill>
                  <a:srgbClr val="0000FF"/>
                </a:solidFill>
                <a:hlinkClick r:id="rId3"/>
              </a:rPr>
              <a:t>http://abacus.gene.ucl.ac.uk/software/paml.html</a:t>
            </a:r>
            <a:endParaRPr lang="en-GB" altLang="x-none" sz="2000" b="1" dirty="0">
              <a:solidFill>
                <a:srgbClr val="0000FF"/>
              </a:solidFill>
            </a:endParaRPr>
          </a:p>
          <a:p>
            <a:pPr>
              <a:defRPr/>
            </a:pPr>
            <a:endParaRPr lang="en-GB" altLang="x-none" sz="1000" b="1" dirty="0"/>
          </a:p>
          <a:p>
            <a:pPr>
              <a:defRPr/>
            </a:pPr>
            <a:r>
              <a:rPr lang="en-GB" altLang="x-none" sz="2000" b="1" dirty="0">
                <a:solidFill>
                  <a:srgbClr val="FF0000"/>
                </a:solidFill>
              </a:rPr>
              <a:t>•</a:t>
            </a:r>
            <a:r>
              <a:rPr lang="en-GB" altLang="x-none" sz="2000" b="1" dirty="0"/>
              <a:t> </a:t>
            </a:r>
            <a:r>
              <a:rPr lang="en-GB" altLang="x-none" sz="2000" b="1" dirty="0">
                <a:hlinkClick r:id="rId4"/>
              </a:rPr>
              <a:t>http://abacus.gene.ucl.ac.uk/ziheng/data.html</a:t>
            </a:r>
            <a:r>
              <a:rPr lang="en-GB" altLang="x-none" sz="2000" b="1" dirty="0"/>
              <a:t> (pubs &amp; examples in using </a:t>
            </a:r>
            <a:r>
              <a:rPr lang="en-GB" altLang="x-none" sz="2000" b="1" dirty="0" err="1"/>
              <a:t>paml</a:t>
            </a:r>
            <a:r>
              <a:rPr lang="en-GB" altLang="x-none" sz="2000" b="1" dirty="0"/>
              <a:t>)</a:t>
            </a:r>
          </a:p>
          <a:p>
            <a:pPr>
              <a:defRPr/>
            </a:pPr>
            <a:endParaRPr lang="en-GB" altLang="x-none" sz="1000" b="1" dirty="0"/>
          </a:p>
          <a:p>
            <a:pPr>
              <a:defRPr/>
            </a:pPr>
            <a:r>
              <a:rPr lang="en-GB" altLang="x-none" sz="2000" b="1" dirty="0">
                <a:solidFill>
                  <a:srgbClr val="FF0000"/>
                </a:solidFill>
              </a:rPr>
              <a:t>•</a:t>
            </a:r>
            <a:r>
              <a:rPr lang="en-GB" altLang="x-none" sz="2000" b="1" dirty="0"/>
              <a:t> </a:t>
            </a:r>
            <a:r>
              <a:rPr lang="en-GB" altLang="x-none" sz="2000" b="1" dirty="0" err="1"/>
              <a:t>Plotkin</a:t>
            </a:r>
            <a:r>
              <a:rPr lang="en-GB" altLang="x-none" sz="2000" b="1" dirty="0"/>
              <a:t> JB, </a:t>
            </a:r>
            <a:r>
              <a:rPr lang="en-GB" altLang="x-none" sz="2000" b="1" dirty="0" err="1"/>
              <a:t>Dushoff</a:t>
            </a:r>
            <a:r>
              <a:rPr lang="en-GB" altLang="x-none" sz="2000" b="1" dirty="0"/>
              <a:t> J, Fraser HB (2004)</a:t>
            </a:r>
          </a:p>
          <a:p>
            <a:pPr>
              <a:defRPr/>
            </a:pPr>
            <a:r>
              <a:rPr lang="en-GB" altLang="x-none" sz="2000" b="1" dirty="0"/>
              <a:t>Detecting selection using a single genome sequence of M. tuberculosis and P. falciparum. </a:t>
            </a:r>
            <a:r>
              <a:rPr lang="en-GB" altLang="x-none" sz="2000" b="1" i="1" dirty="0"/>
              <a:t>Nature</a:t>
            </a:r>
            <a:r>
              <a:rPr lang="en-GB" altLang="x-none" sz="2000" b="1" dirty="0"/>
              <a:t>  428:942-5.</a:t>
            </a:r>
            <a:r>
              <a:rPr lang="en-GB" altLang="x-none" sz="1300" dirty="0">
                <a:solidFill>
                  <a:srgbClr val="000000"/>
                </a:solidFill>
              </a:rPr>
              <a:t> </a:t>
            </a:r>
            <a:endParaRPr lang="en-GB" altLang="x-none" sz="2000" b="1" dirty="0"/>
          </a:p>
          <a:p>
            <a:pPr>
              <a:spcBef>
                <a:spcPct val="50000"/>
              </a:spcBef>
              <a:defRPr/>
            </a:pPr>
            <a:r>
              <a:rPr lang="en-GB" altLang="x-none" sz="2000" b="1" dirty="0">
                <a:solidFill>
                  <a:srgbClr val="FF0000"/>
                </a:solidFill>
              </a:rPr>
              <a:t>• </a:t>
            </a:r>
            <a:r>
              <a:rPr lang="en-GB" altLang="x-none" sz="2000" b="1" dirty="0"/>
              <a:t>Molecular Evolution; A phylogenetic Approach</a:t>
            </a:r>
          </a:p>
          <a:p>
            <a:pPr>
              <a:spcBef>
                <a:spcPct val="50000"/>
              </a:spcBef>
              <a:defRPr/>
            </a:pPr>
            <a:r>
              <a:rPr lang="en-GB" altLang="x-none" sz="2000" b="1" dirty="0"/>
              <a:t>Page, RDM and Holmes, EC (Blackwell Science, 2004)</a:t>
            </a:r>
          </a:p>
        </p:txBody>
      </p:sp>
      <p:sp>
        <p:nvSpPr>
          <p:cNvPr id="91139" name="Text Box 3"/>
          <p:cNvSpPr txBox="1">
            <a:spLocks noChangeArrowheads="1"/>
          </p:cNvSpPr>
          <p:nvPr/>
        </p:nvSpPr>
        <p:spPr bwMode="auto">
          <a:xfrm>
            <a:off x="0" y="6400800"/>
            <a:ext cx="632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a:t>
            </a:r>
            <a:r>
              <a:rPr lang="en-GB" altLang="x-none" sz="2000" b="1"/>
              <a:t> Sharp, PM &amp; Li WH (1987). NAR 15:p.1281-1295.</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895600" y="381000"/>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References</a:t>
            </a:r>
            <a:endParaRPr lang="en-GB" altLang="x-none" sz="3200" b="1"/>
          </a:p>
        </p:txBody>
      </p:sp>
      <p:sp>
        <p:nvSpPr>
          <p:cNvPr id="49155" name="Text Box 3"/>
          <p:cNvSpPr txBox="1">
            <a:spLocks noChangeArrowheads="1"/>
          </p:cNvSpPr>
          <p:nvPr/>
        </p:nvSpPr>
        <p:spPr bwMode="auto">
          <a:xfrm>
            <a:off x="228600" y="20574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MEGA: http://www.megasoftware.net/</a:t>
            </a:r>
          </a:p>
        </p:txBody>
      </p:sp>
      <p:sp>
        <p:nvSpPr>
          <p:cNvPr id="49156" name="Text Box 4"/>
          <p:cNvSpPr txBox="1">
            <a:spLocks noChangeArrowheads="1"/>
          </p:cNvSpPr>
          <p:nvPr/>
        </p:nvSpPr>
        <p:spPr bwMode="auto">
          <a:xfrm>
            <a:off x="228600" y="25908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PAML: http://abacus.gene.ucl.ac.uk/software/paml.html</a:t>
            </a:r>
          </a:p>
        </p:txBody>
      </p:sp>
      <p:sp>
        <p:nvSpPr>
          <p:cNvPr id="49157" name="Text Box 5"/>
          <p:cNvSpPr txBox="1">
            <a:spLocks noChangeArrowheads="1"/>
          </p:cNvSpPr>
          <p:nvPr/>
        </p:nvSpPr>
        <p:spPr bwMode="auto">
          <a:xfrm>
            <a:off x="228600" y="35814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Fundamental concepts of Bioinformatics. </a:t>
            </a:r>
          </a:p>
          <a:p>
            <a:pPr>
              <a:spcBef>
                <a:spcPct val="50000"/>
              </a:spcBef>
              <a:defRPr/>
            </a:pPr>
            <a:r>
              <a:rPr lang="en-GB" altLang="x-none" sz="2400" b="1"/>
              <a:t>Dan E. Krane and Michael L. Raymer</a:t>
            </a:r>
            <a:endParaRPr lang="en-GB" altLang="x-none"/>
          </a:p>
        </p:txBody>
      </p:sp>
      <p:sp>
        <p:nvSpPr>
          <p:cNvPr id="49158" name="Text Box 6"/>
          <p:cNvSpPr txBox="1">
            <a:spLocks noChangeArrowheads="1"/>
          </p:cNvSpPr>
          <p:nvPr/>
        </p:nvSpPr>
        <p:spPr bwMode="auto">
          <a:xfrm>
            <a:off x="228600" y="46482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Genomes 2 edition.  T.A. Brown</a:t>
            </a:r>
            <a:endParaRPr lang="en-GB" altLang="x-none"/>
          </a:p>
        </p:txBody>
      </p:sp>
      <p:sp>
        <p:nvSpPr>
          <p:cNvPr id="49159" name="Text Box 7"/>
          <p:cNvSpPr txBox="1">
            <a:spLocks noChangeArrowheads="1"/>
          </p:cNvSpPr>
          <p:nvPr/>
        </p:nvSpPr>
        <p:spPr bwMode="auto">
          <a:xfrm>
            <a:off x="228600" y="9906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defRPr/>
            </a:pPr>
            <a:r>
              <a:rPr lang="fr-FR" altLang="x-none" sz="2400">
                <a:solidFill>
                  <a:srgbClr val="FF0000"/>
                </a:solidFill>
              </a:rPr>
              <a:t>•</a:t>
            </a:r>
            <a:r>
              <a:rPr lang="fr-FR" altLang="x-none" sz="2400"/>
              <a:t> </a:t>
            </a:r>
            <a:r>
              <a:rPr lang="fr-FR" altLang="x-none" sz="2400" b="1"/>
              <a:t>Phylogeny programs :</a:t>
            </a:r>
            <a:endParaRPr lang="en-GB" altLang="x-none" sz="2400" b="1"/>
          </a:p>
          <a:p>
            <a:pPr>
              <a:spcBef>
                <a:spcPct val="50000"/>
              </a:spcBef>
              <a:defRPr/>
            </a:pPr>
            <a:r>
              <a:rPr lang="en-GB" altLang="x-none" sz="2400" b="1"/>
              <a:t>http://evolution.genetics.washington.edu/phylip/sftware.html</a:t>
            </a:r>
            <a:endParaRPr lang="en-GB" altLang="x-none" sz="2000"/>
          </a:p>
        </p:txBody>
      </p:sp>
      <p:sp>
        <p:nvSpPr>
          <p:cNvPr id="49160" name="Text Box 8"/>
          <p:cNvSpPr txBox="1">
            <a:spLocks noChangeArrowheads="1"/>
          </p:cNvSpPr>
          <p:nvPr/>
        </p:nvSpPr>
        <p:spPr bwMode="auto">
          <a:xfrm>
            <a:off x="381000" y="30480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Books:</a:t>
            </a:r>
          </a:p>
        </p:txBody>
      </p:sp>
      <p:sp>
        <p:nvSpPr>
          <p:cNvPr id="49162" name="Text Box 10"/>
          <p:cNvSpPr txBox="1">
            <a:spLocks noChangeArrowheads="1"/>
          </p:cNvSpPr>
          <p:nvPr/>
        </p:nvSpPr>
        <p:spPr bwMode="auto">
          <a:xfrm>
            <a:off x="228600" y="5105400"/>
            <a:ext cx="80772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Molecular Evolution; A phylogenetic Approach</a:t>
            </a:r>
          </a:p>
          <a:p>
            <a:pPr>
              <a:spcBef>
                <a:spcPct val="50000"/>
              </a:spcBef>
              <a:defRPr/>
            </a:pPr>
            <a:r>
              <a:rPr lang="en-GB" altLang="x-none" sz="2400" b="1"/>
              <a:t>Page, RDM and Holmes, EC</a:t>
            </a:r>
          </a:p>
          <a:p>
            <a:pPr>
              <a:spcBef>
                <a:spcPct val="50000"/>
              </a:spcBef>
              <a:defRPr/>
            </a:pPr>
            <a:r>
              <a:rPr lang="en-GB" altLang="x-none" sz="1800" b="1"/>
              <a:t>Blackwell Science</a:t>
            </a:r>
            <a:endParaRPr lang="en-GB" altLang="x-none"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1772816"/>
            <a:ext cx="9144000" cy="707886"/>
          </a:xfrm>
          <a:prstGeom prst="rect">
            <a:avLst/>
          </a:prstGeom>
          <a:solidFill>
            <a:srgbClr val="FFFF00"/>
          </a:solidFill>
        </p:spPr>
        <p:txBody>
          <a:bodyPr wrap="square" rtlCol="0">
            <a:spAutoFit/>
          </a:bodyPr>
          <a:lstStyle/>
          <a:p>
            <a:pPr algn="ctr"/>
            <a:r>
              <a:rPr lang="en-GB" sz="4000" b="1" dirty="0">
                <a:solidFill>
                  <a:srgbClr val="0000FF"/>
                </a:solidFill>
              </a:rPr>
              <a:t>Practical sessions</a:t>
            </a:r>
          </a:p>
        </p:txBody>
      </p:sp>
      <p:sp>
        <p:nvSpPr>
          <p:cNvPr id="3" name="ZoneTexte 2">
            <a:extLst>
              <a:ext uri="{FF2B5EF4-FFF2-40B4-BE49-F238E27FC236}">
                <a16:creationId xmlns:a16="http://schemas.microsoft.com/office/drawing/2014/main" id="{314E9467-2967-2349-A79F-7E42C0E2A392}"/>
              </a:ext>
            </a:extLst>
          </p:cNvPr>
          <p:cNvSpPr txBox="1"/>
          <p:nvPr/>
        </p:nvSpPr>
        <p:spPr>
          <a:xfrm>
            <a:off x="0" y="3501008"/>
            <a:ext cx="9144000" cy="707886"/>
          </a:xfrm>
          <a:prstGeom prst="rect">
            <a:avLst/>
          </a:prstGeom>
          <a:noFill/>
        </p:spPr>
        <p:txBody>
          <a:bodyPr wrap="square" rtlCol="0">
            <a:spAutoFit/>
          </a:bodyPr>
          <a:lstStyle/>
          <a:p>
            <a:pPr algn="ctr"/>
            <a:r>
              <a:rPr lang="en-GB" sz="4000" b="1" dirty="0"/>
              <a:t>See BCGAIPT2017_MolEvolPS.pdf</a:t>
            </a:r>
          </a:p>
        </p:txBody>
      </p:sp>
    </p:spTree>
    <p:extLst>
      <p:ext uri="{BB962C8B-B14F-4D97-AF65-F5344CB8AC3E}">
        <p14:creationId xmlns:p14="http://schemas.microsoft.com/office/powerpoint/2010/main" val="303063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764704"/>
            <a:ext cx="9144000" cy="1077218"/>
          </a:xfrm>
          <a:prstGeom prst="rect">
            <a:avLst/>
          </a:prstGeom>
          <a:noFill/>
        </p:spPr>
        <p:txBody>
          <a:bodyPr wrap="square" rtlCol="0">
            <a:spAutoFit/>
          </a:bodyPr>
          <a:lstStyle/>
          <a:p>
            <a:r>
              <a:rPr lang="en-GB" sz="3200" b="1" dirty="0"/>
              <a:t>We will use </a:t>
            </a:r>
            <a:r>
              <a:rPr lang="en-GB" sz="3200" b="1" dirty="0" err="1"/>
              <a:t>codeml</a:t>
            </a:r>
            <a:r>
              <a:rPr lang="en-GB" sz="3200" b="1" dirty="0"/>
              <a:t> in PAML to estimate </a:t>
            </a:r>
            <a:r>
              <a:rPr lang="en-GB" sz="3200" b="1" dirty="0" err="1"/>
              <a:t>d</a:t>
            </a:r>
            <a:r>
              <a:rPr lang="en-GB" sz="3200" b="1" baseline="-25000" dirty="0" err="1"/>
              <a:t>N</a:t>
            </a:r>
            <a:r>
              <a:rPr lang="en-GB" sz="3200" b="1" dirty="0"/>
              <a:t>, </a:t>
            </a:r>
            <a:r>
              <a:rPr lang="en-GB" sz="3200" b="1" dirty="0" err="1"/>
              <a:t>d</a:t>
            </a:r>
            <a:r>
              <a:rPr lang="en-GB" sz="3200" b="1" baseline="-25000" dirty="0" err="1"/>
              <a:t>S</a:t>
            </a:r>
            <a:r>
              <a:rPr lang="en-GB" sz="3200" b="1" dirty="0"/>
              <a:t> and w=</a:t>
            </a:r>
            <a:r>
              <a:rPr lang="en-GB" sz="3200" b="1" dirty="0" err="1"/>
              <a:t>d</a:t>
            </a:r>
            <a:r>
              <a:rPr lang="en-GB" sz="3200" b="1" baseline="-25000" dirty="0" err="1"/>
              <a:t>N</a:t>
            </a:r>
            <a:r>
              <a:rPr lang="en-GB" sz="3200" b="1" dirty="0"/>
              <a:t>/</a:t>
            </a:r>
            <a:r>
              <a:rPr lang="en-GB" sz="3200" b="1" dirty="0" err="1"/>
              <a:t>d</a:t>
            </a:r>
            <a:r>
              <a:rPr lang="en-GB" sz="3200" b="1" baseline="-25000" dirty="0" err="1"/>
              <a:t>S</a:t>
            </a:r>
            <a:r>
              <a:rPr lang="en-GB" sz="3200" b="1" dirty="0"/>
              <a:t> in some example of gene families</a:t>
            </a:r>
          </a:p>
        </p:txBody>
      </p:sp>
      <p:sp>
        <p:nvSpPr>
          <p:cNvPr id="3" name="Text Box 5"/>
          <p:cNvSpPr txBox="1">
            <a:spLocks noChangeArrowheads="1"/>
          </p:cNvSpPr>
          <p:nvPr/>
        </p:nvSpPr>
        <p:spPr bwMode="auto">
          <a:xfrm>
            <a:off x="539552" y="2420888"/>
            <a:ext cx="6248400" cy="18113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&lt; 0.25</a:t>
            </a:r>
            <a:r>
              <a:rPr lang="en-GB" altLang="x-none" sz="2400" b="1" dirty="0"/>
              <a:t> indicates </a:t>
            </a:r>
            <a:r>
              <a:rPr lang="en-GB" altLang="x-none" sz="2400" b="1" dirty="0">
                <a:solidFill>
                  <a:srgbClr val="FF0000"/>
                </a:solidFill>
              </a:rPr>
              <a:t>purifying selection</a:t>
            </a:r>
            <a:r>
              <a:rPr lang="en-GB" altLang="x-none" sz="2400" b="1" dirty="0"/>
              <a:t>;</a:t>
            </a:r>
          </a:p>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 1</a:t>
            </a:r>
            <a:r>
              <a:rPr lang="en-GB" altLang="x-none" sz="2400" b="1" dirty="0"/>
              <a:t> suggests </a:t>
            </a:r>
            <a:r>
              <a:rPr lang="en-GB" altLang="x-none" sz="2400" b="1" dirty="0">
                <a:solidFill>
                  <a:srgbClr val="FF0000"/>
                </a:solidFill>
              </a:rPr>
              <a:t>neutral evolution</a:t>
            </a:r>
            <a:r>
              <a:rPr lang="en-GB" altLang="x-none" sz="2400" b="1" dirty="0"/>
              <a:t>;</a:t>
            </a:r>
          </a:p>
          <a:p>
            <a:pPr>
              <a:spcBef>
                <a:spcPct val="50000"/>
              </a:spcBef>
              <a:defRPr/>
            </a:pPr>
            <a:r>
              <a:rPr lang="en-GB" altLang="x-none" sz="2800" b="1" dirty="0" err="1">
                <a:solidFill>
                  <a:srgbClr val="FF0000"/>
                </a:solidFill>
              </a:rPr>
              <a:t>d</a:t>
            </a:r>
            <a:r>
              <a:rPr lang="en-GB" altLang="x-none" sz="2800" b="1" baseline="-25000" dirty="0" err="1">
                <a:solidFill>
                  <a:srgbClr val="FF0000"/>
                </a:solidFill>
              </a:rPr>
              <a:t>N</a:t>
            </a:r>
            <a:r>
              <a:rPr lang="en-GB" altLang="x-none" sz="2800" b="1" dirty="0">
                <a:solidFill>
                  <a:srgbClr val="FF0000"/>
                </a:solidFill>
              </a:rPr>
              <a:t>/</a:t>
            </a:r>
            <a:r>
              <a:rPr lang="en-GB" altLang="x-none" sz="2800" b="1" dirty="0" err="1">
                <a:solidFill>
                  <a:srgbClr val="FF0000"/>
                </a:solidFill>
              </a:rPr>
              <a:t>d</a:t>
            </a:r>
            <a:r>
              <a:rPr lang="en-GB" altLang="x-none" sz="2800" b="1" baseline="-25000" dirty="0" err="1">
                <a:solidFill>
                  <a:srgbClr val="FF0000"/>
                </a:solidFill>
              </a:rPr>
              <a:t>S</a:t>
            </a:r>
            <a:r>
              <a:rPr lang="en-GB" altLang="x-none" sz="2400" b="1" dirty="0"/>
              <a:t> </a:t>
            </a:r>
            <a:r>
              <a:rPr lang="en-GB" altLang="x-none" sz="2400" b="1" dirty="0">
                <a:solidFill>
                  <a:srgbClr val="FF0000"/>
                </a:solidFill>
              </a:rPr>
              <a:t>&gt;&gt; 1</a:t>
            </a:r>
            <a:r>
              <a:rPr lang="en-GB" altLang="x-none" sz="2400" b="1" dirty="0"/>
              <a:t> indicates </a:t>
            </a:r>
            <a:r>
              <a:rPr lang="en-GB" altLang="x-none" sz="2400" b="1" dirty="0">
                <a:solidFill>
                  <a:srgbClr val="FF0000"/>
                </a:solidFill>
              </a:rPr>
              <a:t>positive selection</a:t>
            </a:r>
            <a:r>
              <a:rPr lang="en-GB" altLang="x-none" sz="2400" b="1" dirty="0"/>
              <a:t>. </a:t>
            </a:r>
          </a:p>
        </p:txBody>
      </p:sp>
      <p:sp>
        <p:nvSpPr>
          <p:cNvPr id="4" name="AutoShape 6"/>
          <p:cNvSpPr>
            <a:spLocks/>
          </p:cNvSpPr>
          <p:nvPr/>
        </p:nvSpPr>
        <p:spPr bwMode="auto">
          <a:xfrm>
            <a:off x="323527" y="2570473"/>
            <a:ext cx="117727" cy="1512168"/>
          </a:xfrm>
          <a:prstGeom prst="leftBrace">
            <a:avLst>
              <a:gd name="adj1" fmla="val 13333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b="1"/>
          </a:p>
        </p:txBody>
      </p:sp>
    </p:spTree>
    <p:extLst>
      <p:ext uri="{BB962C8B-B14F-4D97-AF65-F5344CB8AC3E}">
        <p14:creationId xmlns:p14="http://schemas.microsoft.com/office/powerpoint/2010/main" val="1016609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44624"/>
            <a:ext cx="9144000" cy="1200329"/>
          </a:xfrm>
          <a:prstGeom prst="rect">
            <a:avLst/>
          </a:prstGeom>
          <a:noFill/>
        </p:spPr>
        <p:txBody>
          <a:bodyPr wrap="square" rtlCol="0">
            <a:spAutoFit/>
          </a:bodyPr>
          <a:lstStyle/>
          <a:p>
            <a:r>
              <a:rPr lang="en-GB" sz="2400" b="1" dirty="0"/>
              <a:t>For </a:t>
            </a:r>
            <a:r>
              <a:rPr lang="en-GB" sz="2400" b="1" dirty="0" err="1"/>
              <a:t>paml</a:t>
            </a:r>
            <a:r>
              <a:rPr lang="en-GB" sz="2400" b="1" dirty="0"/>
              <a:t>: aligned sequences should be in </a:t>
            </a:r>
            <a:r>
              <a:rPr lang="en-GB" sz="2400" b="1" i="1" dirty="0" err="1">
                <a:solidFill>
                  <a:srgbClr val="0000FF"/>
                </a:solidFill>
              </a:rPr>
              <a:t>phylip</a:t>
            </a:r>
            <a:r>
              <a:rPr lang="en-GB" sz="2400" b="1" dirty="0"/>
              <a:t> text format with at least two spaces separating the identification of the sequence and the sequence itself</a:t>
            </a:r>
          </a:p>
        </p:txBody>
      </p:sp>
      <p:pic>
        <p:nvPicPr>
          <p:cNvPr id="4" name="Image 3"/>
          <p:cNvPicPr>
            <a:picLocks noChangeAspect="1"/>
          </p:cNvPicPr>
          <p:nvPr/>
        </p:nvPicPr>
        <p:blipFill>
          <a:blip r:embed="rId2"/>
          <a:stretch>
            <a:fillRect/>
          </a:stretch>
        </p:blipFill>
        <p:spPr>
          <a:xfrm>
            <a:off x="0" y="1224167"/>
            <a:ext cx="9144000" cy="5445193"/>
          </a:xfrm>
          <a:prstGeom prst="rect">
            <a:avLst/>
          </a:prstGeom>
        </p:spPr>
      </p:pic>
    </p:spTree>
    <p:extLst>
      <p:ext uri="{BB962C8B-B14F-4D97-AF65-F5344CB8AC3E}">
        <p14:creationId xmlns:p14="http://schemas.microsoft.com/office/powerpoint/2010/main" val="772710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5496" y="-27384"/>
            <a:ext cx="9108504" cy="1200329"/>
          </a:xfrm>
          <a:prstGeom prst="rect">
            <a:avLst/>
          </a:prstGeom>
          <a:noFill/>
        </p:spPr>
        <p:txBody>
          <a:bodyPr wrap="square" rtlCol="0">
            <a:spAutoFit/>
          </a:bodyPr>
          <a:lstStyle/>
          <a:p>
            <a:r>
              <a:rPr lang="en-GB" sz="3600" b="1" dirty="0"/>
              <a:t>Running </a:t>
            </a:r>
            <a:r>
              <a:rPr lang="en-GB" sz="3600" b="1" dirty="0" err="1"/>
              <a:t>paml</a:t>
            </a:r>
            <a:r>
              <a:rPr lang="en-GB" sz="3600" b="1" dirty="0"/>
              <a:t> programs: the *.</a:t>
            </a:r>
            <a:r>
              <a:rPr lang="en-GB" sz="3600" b="1" dirty="0" err="1"/>
              <a:t>ctl</a:t>
            </a:r>
            <a:r>
              <a:rPr lang="en-GB" sz="3600" b="1" dirty="0"/>
              <a:t> files:</a:t>
            </a:r>
          </a:p>
          <a:p>
            <a:r>
              <a:rPr lang="en-GB" sz="3600" b="1" dirty="0" err="1">
                <a:solidFill>
                  <a:srgbClr val="0000FF"/>
                </a:solidFill>
              </a:rPr>
              <a:t>codeml.ctl</a:t>
            </a:r>
            <a:r>
              <a:rPr lang="en-GB" sz="3600" b="1" dirty="0"/>
              <a:t> or </a:t>
            </a:r>
            <a:r>
              <a:rPr lang="en-GB" sz="3600" b="1" dirty="0">
                <a:solidFill>
                  <a:srgbClr val="0000FF"/>
                </a:solidFill>
              </a:rPr>
              <a:t>yn00.ctl</a:t>
            </a:r>
          </a:p>
        </p:txBody>
      </p:sp>
      <p:sp>
        <p:nvSpPr>
          <p:cNvPr id="4" name="ZoneTexte 3"/>
          <p:cNvSpPr txBox="1"/>
          <p:nvPr/>
        </p:nvSpPr>
        <p:spPr>
          <a:xfrm>
            <a:off x="35496" y="2484185"/>
            <a:ext cx="9001000" cy="584775"/>
          </a:xfrm>
          <a:prstGeom prst="rect">
            <a:avLst/>
          </a:prstGeom>
          <a:noFill/>
        </p:spPr>
        <p:txBody>
          <a:bodyPr wrap="square" rtlCol="0">
            <a:spAutoFit/>
          </a:bodyPr>
          <a:lstStyle/>
          <a:p>
            <a:r>
              <a:rPr lang="en-GB" sz="3200" b="1" dirty="0"/>
              <a:t>See </a:t>
            </a:r>
            <a:r>
              <a:rPr lang="en-GB" sz="3200" b="1" dirty="0" err="1"/>
              <a:t>exp</a:t>
            </a:r>
            <a:r>
              <a:rPr lang="en-GB" sz="3200" b="1" dirty="0"/>
              <a:t>: SPO12.252.fa.paml.ctl</a:t>
            </a:r>
          </a:p>
        </p:txBody>
      </p:sp>
      <p:sp>
        <p:nvSpPr>
          <p:cNvPr id="5" name="ZoneTexte 4"/>
          <p:cNvSpPr txBox="1"/>
          <p:nvPr/>
        </p:nvSpPr>
        <p:spPr>
          <a:xfrm>
            <a:off x="35496" y="5302949"/>
            <a:ext cx="9001000" cy="646331"/>
          </a:xfrm>
          <a:prstGeom prst="rect">
            <a:avLst/>
          </a:prstGeom>
          <a:noFill/>
        </p:spPr>
        <p:txBody>
          <a:bodyPr wrap="square" rtlCol="0">
            <a:spAutoFit/>
          </a:bodyPr>
          <a:lstStyle/>
          <a:p>
            <a:r>
              <a:rPr lang="en-GB" sz="3600" b="1" dirty="0" err="1"/>
              <a:t>codeml</a:t>
            </a:r>
            <a:r>
              <a:rPr lang="en-GB" sz="3600" b="1" dirty="0"/>
              <a:t> SPO12.252.fa.paml.ctl</a:t>
            </a:r>
          </a:p>
        </p:txBody>
      </p:sp>
      <p:sp>
        <p:nvSpPr>
          <p:cNvPr id="6" name="ZoneTexte 5"/>
          <p:cNvSpPr txBox="1"/>
          <p:nvPr/>
        </p:nvSpPr>
        <p:spPr>
          <a:xfrm>
            <a:off x="35496" y="1340768"/>
            <a:ext cx="9108504" cy="830997"/>
          </a:xfrm>
          <a:prstGeom prst="rect">
            <a:avLst/>
          </a:prstGeom>
          <a:noFill/>
        </p:spPr>
        <p:txBody>
          <a:bodyPr wrap="square" rtlCol="0">
            <a:spAutoFit/>
          </a:bodyPr>
          <a:lstStyle/>
          <a:p>
            <a:r>
              <a:rPr lang="en-GB" sz="2400" b="1" dirty="0"/>
              <a:t>Include options about the input, output files as well as model parameters</a:t>
            </a:r>
          </a:p>
        </p:txBody>
      </p:sp>
      <p:sp>
        <p:nvSpPr>
          <p:cNvPr id="7" name="ZoneTexte 6"/>
          <p:cNvSpPr txBox="1"/>
          <p:nvPr/>
        </p:nvSpPr>
        <p:spPr>
          <a:xfrm>
            <a:off x="35496" y="3501008"/>
            <a:ext cx="9001000" cy="1200329"/>
          </a:xfrm>
          <a:prstGeom prst="rect">
            <a:avLst/>
          </a:prstGeom>
          <a:noFill/>
        </p:spPr>
        <p:txBody>
          <a:bodyPr wrap="square" rtlCol="0">
            <a:spAutoFit/>
          </a:bodyPr>
          <a:lstStyle/>
          <a:p>
            <a:r>
              <a:rPr lang="en-GB" sz="3600" b="1" dirty="0"/>
              <a:t>Running </a:t>
            </a:r>
            <a:r>
              <a:rPr lang="en-GB" sz="3600" b="1" dirty="0" err="1"/>
              <a:t>codeml</a:t>
            </a:r>
            <a:r>
              <a:rPr lang="en-GB" sz="3600" b="1" dirty="0"/>
              <a:t>:</a:t>
            </a:r>
          </a:p>
          <a:p>
            <a:r>
              <a:rPr lang="en-GB" sz="3600" b="1" dirty="0" err="1"/>
              <a:t>codeml</a:t>
            </a:r>
            <a:r>
              <a:rPr lang="en-GB" sz="3600" b="1" dirty="0"/>
              <a:t>  </a:t>
            </a:r>
            <a:r>
              <a:rPr lang="en-GB" sz="3600" b="1" dirty="0" err="1"/>
              <a:t>file.ctl</a:t>
            </a:r>
            <a:endParaRPr lang="en-GB" sz="3600" b="1" dirty="0"/>
          </a:p>
        </p:txBody>
      </p:sp>
    </p:spTree>
    <p:extLst>
      <p:ext uri="{BB962C8B-B14F-4D97-AF65-F5344CB8AC3E}">
        <p14:creationId xmlns:p14="http://schemas.microsoft.com/office/powerpoint/2010/main" val="1110247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9144000" cy="2862322"/>
          </a:xfrm>
          <a:prstGeom prst="rect">
            <a:avLst/>
          </a:prstGeom>
          <a:noFill/>
        </p:spPr>
        <p:txBody>
          <a:bodyPr wrap="square" rtlCol="0">
            <a:spAutoFit/>
          </a:bodyPr>
          <a:lstStyle/>
          <a:p>
            <a:r>
              <a:rPr lang="en-GB" sz="3600" b="1" dirty="0">
                <a:solidFill>
                  <a:srgbClr val="0000FF"/>
                </a:solidFill>
                <a:latin typeface="Arial" charset="0"/>
                <a:ea typeface="Arial" charset="0"/>
                <a:cs typeface="Arial" charset="0"/>
              </a:rPr>
              <a:t>Examples:</a:t>
            </a:r>
          </a:p>
          <a:p>
            <a:endParaRPr lang="en-GB" sz="3600" b="1" dirty="0"/>
          </a:p>
          <a:p>
            <a:r>
              <a:rPr lang="en-GB" sz="3600" b="1" dirty="0"/>
              <a:t>SPO12.252:</a:t>
            </a:r>
          </a:p>
          <a:p>
            <a:r>
              <a:rPr lang="en-GB" sz="3600" b="1" dirty="0"/>
              <a:t>SPO12.252.fa.paml: aligned sequences</a:t>
            </a:r>
          </a:p>
          <a:p>
            <a:r>
              <a:rPr lang="en-GB" sz="3600" b="1" dirty="0"/>
              <a:t>SPO12.252.fa.paml.ctl: corresponding </a:t>
            </a:r>
            <a:r>
              <a:rPr lang="en-GB" sz="3600" b="1" dirty="0" err="1"/>
              <a:t>ctl</a:t>
            </a:r>
            <a:r>
              <a:rPr lang="en-GB" sz="3600" b="1" dirty="0"/>
              <a:t> file </a:t>
            </a:r>
          </a:p>
        </p:txBody>
      </p:sp>
    </p:spTree>
    <p:extLst>
      <p:ext uri="{BB962C8B-B14F-4D97-AF65-F5344CB8AC3E}">
        <p14:creationId xmlns:p14="http://schemas.microsoft.com/office/powerpoint/2010/main" val="2139992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ZoneTexte 1"/>
          <p:cNvSpPr txBox="1">
            <a:spLocks noChangeArrowheads="1"/>
          </p:cNvSpPr>
          <p:nvPr/>
        </p:nvSpPr>
        <p:spPr bwMode="auto">
          <a:xfrm>
            <a:off x="0" y="2670746"/>
            <a:ext cx="9144000" cy="8302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800" b="1">
                <a:solidFill>
                  <a:srgbClr val="0000FF"/>
                </a:solidFill>
                <a:latin typeface="Arial" charset="0"/>
                <a:ea typeface="Arial" charset="0"/>
                <a:cs typeface="Arial" charset="0"/>
              </a:rPr>
              <a:t>Thank You</a:t>
            </a:r>
          </a:p>
        </p:txBody>
      </p:sp>
    </p:spTree>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Times"/>
        <a:ea typeface=""/>
        <a:cs typeface=""/>
      </a:majorFont>
      <a:minorFont>
        <a:latin typeface="Times"/>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5316</TotalTime>
  <Words>7130</Words>
  <Application>Microsoft Macintosh PowerPoint</Application>
  <PresentationFormat>Affichage à l'écran (4:3)</PresentationFormat>
  <Paragraphs>810</Paragraphs>
  <Slides>97</Slides>
  <Notes>81</Notes>
  <HiddenSlides>21</HiddenSlides>
  <MMClips>0</MMClips>
  <ScaleCrop>false</ScaleCrop>
  <HeadingPairs>
    <vt:vector size="8" baseType="variant">
      <vt:variant>
        <vt:lpstr>Polices utilisées</vt:lpstr>
      </vt:variant>
      <vt:variant>
        <vt:i4>11</vt:i4>
      </vt:variant>
      <vt:variant>
        <vt:lpstr>Thème</vt:lpstr>
      </vt:variant>
      <vt:variant>
        <vt:i4>1</vt:i4>
      </vt:variant>
      <vt:variant>
        <vt:lpstr>Serveurs OLE incorporés</vt:lpstr>
      </vt:variant>
      <vt:variant>
        <vt:i4>2</vt:i4>
      </vt:variant>
      <vt:variant>
        <vt:lpstr>Titres des diapositives</vt:lpstr>
      </vt:variant>
      <vt:variant>
        <vt:i4>97</vt:i4>
      </vt:variant>
    </vt:vector>
  </HeadingPairs>
  <TitlesOfParts>
    <vt:vector size="111" baseType="lpstr">
      <vt:lpstr>ＭＳ 明朝</vt:lpstr>
      <vt:lpstr>ＭＳ Ｐゴシック</vt:lpstr>
      <vt:lpstr>Arial</vt:lpstr>
      <vt:lpstr>Courier</vt:lpstr>
      <vt:lpstr>Courier CE</vt:lpstr>
      <vt:lpstr>Courier New</vt:lpstr>
      <vt:lpstr>Helvetica</vt:lpstr>
      <vt:lpstr>Times</vt:lpstr>
      <vt:lpstr>Times New Roman</vt:lpstr>
      <vt:lpstr>Times-Roman</vt:lpstr>
      <vt:lpstr>Verdana</vt:lpstr>
      <vt:lpstr>Nouvelle présentation</vt:lpstr>
      <vt:lpstr>Document</vt:lpstr>
      <vt:lpstr>Feuille de calcul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Fredj Tekaia</dc:creator>
  <cp:lastModifiedBy>Utilisateur de Microsoft Office</cp:lastModifiedBy>
  <cp:revision>658</cp:revision>
  <cp:lastPrinted>2014-10-03T15:18:07Z</cp:lastPrinted>
  <dcterms:created xsi:type="dcterms:W3CDTF">2003-05-28T20:48:40Z</dcterms:created>
  <dcterms:modified xsi:type="dcterms:W3CDTF">2018-05-01T16:40:42Z</dcterms:modified>
</cp:coreProperties>
</file>